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8" r:id="rId3"/>
    <p:sldId id="368" r:id="rId4"/>
    <p:sldId id="429" r:id="rId5"/>
    <p:sldId id="369" r:id="rId6"/>
    <p:sldId id="439" r:id="rId7"/>
    <p:sldId id="440" r:id="rId8"/>
    <p:sldId id="441" r:id="rId9"/>
    <p:sldId id="406" r:id="rId10"/>
    <p:sldId id="430" r:id="rId11"/>
    <p:sldId id="442" r:id="rId12"/>
    <p:sldId id="359" r:id="rId13"/>
    <p:sldId id="431" r:id="rId14"/>
    <p:sldId id="432" r:id="rId15"/>
    <p:sldId id="370" r:id="rId16"/>
    <p:sldId id="443" r:id="rId17"/>
    <p:sldId id="444" r:id="rId18"/>
    <p:sldId id="407" r:id="rId19"/>
    <p:sldId id="371" r:id="rId20"/>
    <p:sldId id="447" r:id="rId21"/>
    <p:sldId id="448" r:id="rId22"/>
    <p:sldId id="373" r:id="rId23"/>
    <p:sldId id="445" r:id="rId24"/>
    <p:sldId id="408" r:id="rId25"/>
    <p:sldId id="383" r:id="rId26"/>
    <p:sldId id="409" r:id="rId27"/>
    <p:sldId id="446" r:id="rId28"/>
    <p:sldId id="410" r:id="rId29"/>
    <p:sldId id="412" r:id="rId30"/>
    <p:sldId id="433" r:id="rId31"/>
    <p:sldId id="413" r:id="rId32"/>
    <p:sldId id="435" r:id="rId33"/>
    <p:sldId id="414" r:id="rId34"/>
    <p:sldId id="436" r:id="rId35"/>
    <p:sldId id="384" r:id="rId36"/>
    <p:sldId id="437" r:id="rId37"/>
    <p:sldId id="449" r:id="rId38"/>
    <p:sldId id="415" r:id="rId39"/>
    <p:sldId id="450" r:id="rId40"/>
    <p:sldId id="452" r:id="rId41"/>
    <p:sldId id="451" r:id="rId42"/>
    <p:sldId id="416" r:id="rId43"/>
    <p:sldId id="453" r:id="rId44"/>
    <p:sldId id="418" r:id="rId45"/>
    <p:sldId id="420" r:id="rId46"/>
    <p:sldId id="421" r:id="rId47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22" d="100"/>
          <a:sy n="122" d="100"/>
        </p:scale>
        <p:origin x="10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png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png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png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hu-HU" altLang="hu-HU" sz="4000" dirty="0" err="1" smtClean="0"/>
              <a:t>Decision</a:t>
            </a:r>
            <a:r>
              <a:rPr lang="hu-HU" altLang="hu-HU" sz="4000" dirty="0" smtClean="0"/>
              <a:t> </a:t>
            </a:r>
            <a:r>
              <a:rPr lang="hu-HU" altLang="hu-HU" sz="4000" dirty="0" err="1" smtClean="0"/>
              <a:t>trees</a:t>
            </a:r>
            <a:endParaRPr lang="en-US" altLang="hu-HU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Szegedi Tudományegyetem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Informatikai Intézet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2023 / Mar / 30</a:t>
            </a:r>
            <a:endParaRPr lang="en-US" altLang="hu-HU" sz="1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751" y="2420888"/>
            <a:ext cx="3612877" cy="342862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8360751" y="5955195"/>
            <a:ext cx="3612877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+mn-lt"/>
              </a:rPr>
              <a:t>This works for a surprising range of sunlit things, including rooftops (sure), highway surfaces (probably not), sailboats (maybe), and jets, cars, and wild deer (</a:t>
            </a:r>
            <a:r>
              <a:rPr lang="en-US" sz="1200" dirty="0" err="1">
                <a:latin typeface="+mn-lt"/>
              </a:rPr>
              <a:t>haha</a:t>
            </a:r>
            <a:r>
              <a:rPr lang="en-US" sz="1200" dirty="0">
                <a:latin typeface="+mn-lt"/>
              </a:rPr>
              <a:t> good luck).</a:t>
            </a:r>
            <a:endParaRPr lang="hu-H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Construction of decision trees from 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062464" cy="4525963"/>
          </a:xfrm>
        </p:spPr>
        <p:txBody>
          <a:bodyPr/>
          <a:lstStyle/>
          <a:p>
            <a:r>
              <a:rPr lang="en-US" sz="2800" dirty="0"/>
              <a:t>We </a:t>
            </a:r>
            <a:r>
              <a:rPr lang="en-US" sz="2800" dirty="0" smtClean="0"/>
              <a:t>saw </a:t>
            </a:r>
            <a:r>
              <a:rPr lang="en-US" sz="2800" dirty="0"/>
              <a:t>how the decision tree classifies an example</a:t>
            </a:r>
          </a:p>
          <a:p>
            <a:r>
              <a:rPr lang="en-US" sz="2800" dirty="0"/>
              <a:t>We saw that a decision tree corresponds to a logical formula</a:t>
            </a:r>
          </a:p>
          <a:p>
            <a:pPr lvl="1"/>
            <a:r>
              <a:rPr lang="en-US" sz="2400" dirty="0"/>
              <a:t>So, instead of learning formulas, we can learn decision </a:t>
            </a:r>
            <a:r>
              <a:rPr lang="en-US" sz="2400" dirty="0" smtClean="0"/>
              <a:t>trees </a:t>
            </a:r>
            <a:r>
              <a:rPr lang="en-US" sz="2400" b="1" dirty="0" smtClean="0"/>
              <a:t>directly</a:t>
            </a:r>
            <a:endParaRPr lang="en-US" sz="2400" b="1" dirty="0"/>
          </a:p>
          <a:p>
            <a:r>
              <a:rPr lang="en-US" sz="2800" dirty="0"/>
              <a:t>But </a:t>
            </a:r>
            <a:r>
              <a:rPr lang="en-US" sz="2800" b="1" dirty="0"/>
              <a:t>how </a:t>
            </a:r>
            <a:r>
              <a:rPr lang="en-US" sz="2800" dirty="0"/>
              <a:t>can we </a:t>
            </a:r>
            <a:r>
              <a:rPr lang="en-US" sz="2800" b="1" dirty="0"/>
              <a:t>learn </a:t>
            </a:r>
            <a:r>
              <a:rPr lang="en-US" sz="2800" dirty="0"/>
              <a:t>decision trees?</a:t>
            </a:r>
          </a:p>
          <a:p>
            <a:pPr lvl="1"/>
            <a:r>
              <a:rPr lang="en-US" sz="2400" dirty="0"/>
              <a:t>That is, given the table with the examples, how can we </a:t>
            </a:r>
            <a:r>
              <a:rPr lang="en-US" sz="2400" b="1" dirty="0"/>
              <a:t>automatically create </a:t>
            </a:r>
            <a:r>
              <a:rPr lang="en-US" sz="2400" dirty="0"/>
              <a:t>a decision tree</a:t>
            </a:r>
            <a:r>
              <a:rPr lang="en-US" sz="2400" dirty="0" smtClean="0"/>
              <a:t>?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04453"/>
            <a:ext cx="40005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45" y="3933056"/>
            <a:ext cx="496496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Construction of decision trees from </a:t>
            </a:r>
            <a:r>
              <a:rPr lang="en-US" altLang="hu-HU" dirty="0" smtClean="0">
                <a:solidFill>
                  <a:schemeClr val="tx1"/>
                </a:solidFill>
              </a:rPr>
              <a:t>data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350496" cy="4525963"/>
          </a:xfrm>
        </p:spPr>
        <p:txBody>
          <a:bodyPr/>
          <a:lstStyle/>
          <a:p>
            <a:r>
              <a:rPr lang="en-US" sz="2800" dirty="0" smtClean="0"/>
              <a:t>Our expectations</a:t>
            </a:r>
            <a:r>
              <a:rPr lang="hu-HU" sz="2800" dirty="0" smtClean="0"/>
              <a:t>:</a:t>
            </a:r>
          </a:p>
          <a:p>
            <a:pPr lvl="1"/>
            <a:r>
              <a:rPr lang="en-US" sz="2400" dirty="0" smtClean="0"/>
              <a:t>The tree must be </a:t>
            </a:r>
            <a:r>
              <a:rPr lang="en-US" sz="2400" b="1" dirty="0" smtClean="0"/>
              <a:t>consistent </a:t>
            </a:r>
            <a:r>
              <a:rPr lang="en-US" sz="2400" dirty="0" smtClean="0"/>
              <a:t>with the training examples</a:t>
            </a:r>
            <a:endParaRPr lang="hu-HU" sz="2400" dirty="0"/>
          </a:p>
          <a:p>
            <a:pPr lvl="1"/>
            <a:r>
              <a:rPr lang="en-US" sz="2400" dirty="0" smtClean="0"/>
              <a:t>But, at the same time, we would like to build a </a:t>
            </a:r>
            <a:r>
              <a:rPr lang="en-US" sz="2400" b="1" dirty="0" smtClean="0"/>
              <a:t>small tree</a:t>
            </a:r>
            <a:r>
              <a:rPr lang="en-US" sz="2400" dirty="0" smtClean="0"/>
              <a:t> </a:t>
            </a:r>
            <a:r>
              <a:rPr lang="hu-HU" sz="2400" dirty="0" smtClean="0"/>
              <a:t>(Occam</a:t>
            </a:r>
            <a:r>
              <a:rPr lang="en-US" sz="2400" dirty="0" smtClean="0"/>
              <a:t>’s razor)</a:t>
            </a:r>
            <a:endParaRPr lang="hu-HU" sz="2400" dirty="0"/>
          </a:p>
          <a:p>
            <a:r>
              <a:rPr lang="en-US" sz="2800" dirty="0" smtClean="0"/>
              <a:t>Next we present the </a:t>
            </a:r>
            <a:r>
              <a:rPr lang="hu-HU" sz="2800" b="1" dirty="0" smtClean="0"/>
              <a:t>ID3</a:t>
            </a:r>
            <a:r>
              <a:rPr lang="hu-HU" sz="2800" dirty="0" smtClean="0"/>
              <a:t> </a:t>
            </a:r>
            <a:r>
              <a:rPr lang="en-US" sz="2800" dirty="0" smtClean="0"/>
              <a:t>tree construction method </a:t>
            </a:r>
            <a:r>
              <a:rPr lang="hu-HU" sz="2800" dirty="0" smtClean="0"/>
              <a:t>(</a:t>
            </a:r>
            <a:r>
              <a:rPr lang="hu-HU" sz="2800" dirty="0" err="1" smtClean="0"/>
              <a:t>Quinlan</a:t>
            </a:r>
            <a:r>
              <a:rPr lang="hu-HU" sz="2800" dirty="0"/>
              <a:t>, 1986)</a:t>
            </a:r>
          </a:p>
          <a:p>
            <a:pPr lvl="1"/>
            <a:r>
              <a:rPr lang="en-US" sz="2400" dirty="0" smtClean="0"/>
              <a:t>It builds the tree </a:t>
            </a:r>
            <a:r>
              <a:rPr lang="en-US" sz="2400" b="1" dirty="0" smtClean="0"/>
              <a:t>recursively</a:t>
            </a:r>
            <a:r>
              <a:rPr lang="en-US" sz="2400" dirty="0" smtClean="0"/>
              <a:t>, from the root towards the leaves</a:t>
            </a:r>
            <a:endParaRPr lang="hu-HU" sz="2400" dirty="0"/>
          </a:p>
          <a:p>
            <a:pPr lvl="1"/>
            <a:r>
              <a:rPr lang="en-US" sz="2400" dirty="0" smtClean="0"/>
              <a:t>It seeks to build a small tree by using a </a:t>
            </a:r>
            <a:r>
              <a:rPr lang="en-US" sz="2400" b="1" dirty="0" smtClean="0"/>
              <a:t>greedy </a:t>
            </a:r>
            <a:r>
              <a:rPr lang="en-US" sz="2400" dirty="0" smtClean="0"/>
              <a:t>attribute selection strategy</a:t>
            </a:r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04453"/>
            <a:ext cx="40005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933056"/>
            <a:ext cx="3818096" cy="27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The ID3 algorithm</a:t>
            </a:r>
            <a:endParaRPr lang="hu-H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259632"/>
            <a:ext cx="9542238" cy="42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Jobb oldali kapcsos zárójel 4"/>
          <p:cNvSpPr/>
          <p:nvPr/>
        </p:nvSpPr>
        <p:spPr>
          <a:xfrm>
            <a:off x="9912424" y="3610798"/>
            <a:ext cx="216024" cy="1546394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 oldali kapcsos zárójel 8"/>
          <p:cNvSpPr/>
          <p:nvPr/>
        </p:nvSpPr>
        <p:spPr>
          <a:xfrm>
            <a:off x="9912424" y="2204864"/>
            <a:ext cx="216024" cy="944488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0272464" y="2348880"/>
            <a:ext cx="1656184" cy="70788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 a new leaf</a:t>
            </a: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0272464" y="4011161"/>
            <a:ext cx="1656184" cy="70788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 </a:t>
            </a:r>
            <a:r>
              <a:rPr lang="en-US" sz="2000" dirty="0" smtClean="0"/>
              <a:t>a </a:t>
            </a:r>
            <a:r>
              <a:rPr lang="en-US" sz="2000" dirty="0" smtClean="0"/>
              <a:t>new branch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9408368" y="3180020"/>
            <a:ext cx="2520280" cy="40011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Choose the attribute</a:t>
            </a:r>
            <a:endParaRPr lang="hu-HU" sz="2000" dirty="0"/>
          </a:p>
        </p:txBody>
      </p:sp>
      <p:cxnSp>
        <p:nvCxnSpPr>
          <p:cNvPr id="16" name="Egyenes összekötő nyíllal 15"/>
          <p:cNvCxnSpPr/>
          <p:nvPr/>
        </p:nvCxnSpPr>
        <p:spPr>
          <a:xfrm flipH="1" flipV="1">
            <a:off x="7608168" y="3284984"/>
            <a:ext cx="1656184" cy="720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90" y="980728"/>
            <a:ext cx="4592510" cy="258328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The ID3 algorithm</a:t>
            </a:r>
            <a:r>
              <a:rPr lang="hu-HU" altLang="hu-HU" dirty="0" smtClean="0">
                <a:solidFill>
                  <a:schemeClr val="tx1"/>
                </a:solidFill>
              </a:rPr>
              <a:t> – </a:t>
            </a:r>
            <a:r>
              <a:rPr lang="en-US" altLang="hu-HU" dirty="0" smtClean="0">
                <a:solidFill>
                  <a:schemeClr val="tx1"/>
                </a:solidFill>
              </a:rPr>
              <a:t>summary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214592" cy="4525963"/>
          </a:xfrm>
        </p:spPr>
        <p:txBody>
          <a:bodyPr/>
          <a:lstStyle/>
          <a:p>
            <a:r>
              <a:rPr lang="hu-HU" sz="2800" dirty="0" smtClean="0"/>
              <a:t>1) </a:t>
            </a:r>
            <a:r>
              <a:rPr lang="en-US" sz="2800" dirty="0"/>
              <a:t>We </a:t>
            </a:r>
            <a:r>
              <a:rPr lang="en-US" sz="2800" b="1" dirty="0"/>
              <a:t>select </a:t>
            </a:r>
            <a:r>
              <a:rPr lang="en-US" sz="2800" dirty="0"/>
              <a:t>an attribute for each </a:t>
            </a:r>
            <a:r>
              <a:rPr lang="en-US" sz="2800" dirty="0" smtClean="0"/>
              <a:t>node</a:t>
            </a:r>
          </a:p>
          <a:p>
            <a:pPr lvl="1"/>
            <a:r>
              <a:rPr lang="en-US" sz="2400" dirty="0" smtClean="0"/>
              <a:t>How</a:t>
            </a:r>
            <a:r>
              <a:rPr lang="hu-HU" sz="2400" dirty="0" smtClean="0"/>
              <a:t>?</a:t>
            </a:r>
          </a:p>
          <a:p>
            <a:pPr lvl="1"/>
            <a:r>
              <a:rPr lang="en-US" sz="2400" dirty="0" smtClean="0"/>
              <a:t>Not trivial at all…</a:t>
            </a:r>
            <a:endParaRPr lang="hu-HU" sz="2400" dirty="0"/>
          </a:p>
          <a:p>
            <a:r>
              <a:rPr lang="hu-HU" sz="2800" dirty="0" smtClean="0"/>
              <a:t>2</a:t>
            </a:r>
            <a:r>
              <a:rPr lang="hu-HU" sz="2800" dirty="0" smtClean="0"/>
              <a:t>) </a:t>
            </a:r>
            <a:r>
              <a:rPr lang="en-US" sz="2800" dirty="0" smtClean="0"/>
              <a:t>We </a:t>
            </a:r>
            <a:r>
              <a:rPr lang="en-US" sz="2800" b="1" dirty="0" smtClean="0"/>
              <a:t>create branches </a:t>
            </a:r>
            <a:r>
              <a:rPr lang="en-US" sz="2800" dirty="0" smtClean="0"/>
              <a:t>according to the possible values of this attribute</a:t>
            </a:r>
            <a:endParaRPr lang="hu-HU" sz="2800" dirty="0"/>
          </a:p>
          <a:p>
            <a:r>
              <a:rPr lang="hu-HU" sz="2800" dirty="0" smtClean="0"/>
              <a:t>3) </a:t>
            </a:r>
            <a:r>
              <a:rPr lang="en-US" sz="2800" dirty="0" smtClean="0"/>
              <a:t>We also </a:t>
            </a:r>
            <a:r>
              <a:rPr lang="en-US" sz="2800" b="1" dirty="0" smtClean="0"/>
              <a:t>split the data items </a:t>
            </a:r>
            <a:r>
              <a:rPr lang="en-US" sz="2800" dirty="0" smtClean="0"/>
              <a:t>according to the actual value of this attribute</a:t>
            </a:r>
            <a:endParaRPr lang="hu-HU" sz="2800" dirty="0"/>
          </a:p>
          <a:p>
            <a:r>
              <a:rPr lang="hu-HU" sz="2800" dirty="0" smtClean="0"/>
              <a:t>4</a:t>
            </a:r>
            <a:r>
              <a:rPr lang="hu-HU" sz="2800" dirty="0" smtClean="0"/>
              <a:t>)</a:t>
            </a:r>
            <a:r>
              <a:rPr lang="en-US" sz="2800" dirty="0" smtClean="0"/>
              <a:t> We </a:t>
            </a:r>
            <a:r>
              <a:rPr lang="en-US" sz="2800" b="1" dirty="0" smtClean="0"/>
              <a:t>recursively </a:t>
            </a:r>
            <a:r>
              <a:rPr lang="en-US" sz="2800" dirty="0" smtClean="0"/>
              <a:t>repeat the algorithm for each branch and for the corresponding data items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89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140968"/>
            <a:ext cx="4515480" cy="301984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Stopping conditions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790656" cy="4525963"/>
          </a:xfrm>
        </p:spPr>
        <p:txBody>
          <a:bodyPr/>
          <a:lstStyle/>
          <a:p>
            <a:r>
              <a:rPr lang="en-US" sz="2800" b="1" dirty="0"/>
              <a:t>All the data </a:t>
            </a:r>
            <a:r>
              <a:rPr lang="en-US" sz="2800" dirty="0"/>
              <a:t>in the branch are </a:t>
            </a:r>
            <a:r>
              <a:rPr lang="en-US" sz="2800" b="1" dirty="0" smtClean="0"/>
              <a:t>positive</a:t>
            </a:r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a leaf with label </a:t>
            </a:r>
            <a:r>
              <a:rPr lang="en-US" sz="2400" i="1" dirty="0"/>
              <a:t>positive</a:t>
            </a:r>
          </a:p>
          <a:p>
            <a:r>
              <a:rPr lang="en-US" sz="2800" b="1" dirty="0"/>
              <a:t>All the data </a:t>
            </a:r>
            <a:r>
              <a:rPr lang="en-US" sz="2800" dirty="0"/>
              <a:t>in the branch are </a:t>
            </a:r>
            <a:r>
              <a:rPr lang="en-US" sz="2800" b="1" dirty="0" smtClean="0"/>
              <a:t>negative</a:t>
            </a:r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a leaf with label </a:t>
            </a:r>
            <a:r>
              <a:rPr lang="en-US" sz="2400" i="1" dirty="0"/>
              <a:t>negative</a:t>
            </a:r>
          </a:p>
          <a:p>
            <a:r>
              <a:rPr lang="en-US" sz="2800" b="1" dirty="0"/>
              <a:t>No data</a:t>
            </a:r>
            <a:r>
              <a:rPr lang="en-US" sz="2800" dirty="0"/>
              <a:t> in the </a:t>
            </a:r>
            <a:r>
              <a:rPr lang="en-US" sz="2800" dirty="0" smtClean="0"/>
              <a:t>branch</a:t>
            </a:r>
          </a:p>
          <a:p>
            <a:pPr lvl="1"/>
            <a:r>
              <a:rPr lang="en-US" sz="2400" dirty="0" smtClean="0"/>
              <a:t>Create </a:t>
            </a:r>
            <a:r>
              <a:rPr lang="en-US" sz="2400" dirty="0"/>
              <a:t>a leaf with the most common label at the parent node</a:t>
            </a:r>
          </a:p>
          <a:p>
            <a:r>
              <a:rPr lang="en-US" sz="2800" b="1" dirty="0"/>
              <a:t>No more attributes </a:t>
            </a:r>
            <a:r>
              <a:rPr lang="en-US" sz="2800" dirty="0"/>
              <a:t>to </a:t>
            </a:r>
            <a:r>
              <a:rPr lang="en-US" sz="2800" dirty="0" smtClean="0"/>
              <a:t>test</a:t>
            </a:r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means that the data in this branch is </a:t>
            </a:r>
            <a:r>
              <a:rPr lang="en-US" sz="2400" dirty="0" smtClean="0"/>
              <a:t>contradictory!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reate </a:t>
            </a:r>
            <a:r>
              <a:rPr lang="en-US" sz="2400" dirty="0"/>
              <a:t>a leaf with the most common </a:t>
            </a:r>
            <a:r>
              <a:rPr lang="en-US" sz="2400" dirty="0" smtClean="0"/>
              <a:t>label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7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3068960"/>
            <a:ext cx="4096322" cy="29055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How to select the attribute for a node?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02624" cy="4525963"/>
          </a:xfrm>
        </p:spPr>
        <p:txBody>
          <a:bodyPr/>
          <a:lstStyle/>
          <a:p>
            <a:r>
              <a:rPr lang="en-US" sz="2800" dirty="0"/>
              <a:t>We want to build a small (shallow) tree</a:t>
            </a:r>
          </a:p>
          <a:p>
            <a:r>
              <a:rPr lang="en-US" sz="2800" dirty="0"/>
              <a:t>Building stops when the data in all branches is “</a:t>
            </a:r>
            <a:r>
              <a:rPr lang="en-US" sz="2800" dirty="0" smtClean="0"/>
              <a:t>clean”</a:t>
            </a:r>
          </a:p>
          <a:p>
            <a:pPr lvl="1"/>
            <a:r>
              <a:rPr lang="en-US" sz="2400" dirty="0" smtClean="0"/>
              <a:t>That </a:t>
            </a:r>
            <a:r>
              <a:rPr lang="en-US" sz="2400" dirty="0"/>
              <a:t>is, the positive and negative examples do not mix</a:t>
            </a:r>
          </a:p>
          <a:p>
            <a:r>
              <a:rPr lang="en-US" sz="2800" dirty="0"/>
              <a:t>Our heuristics will be to chose the attribute that gives the largest decrease in the “impurity” of the data</a:t>
            </a:r>
          </a:p>
          <a:p>
            <a:pPr lvl="1"/>
            <a:r>
              <a:rPr lang="en-US" sz="2400" dirty="0"/>
              <a:t>There are many possible ways to formally define the </a:t>
            </a:r>
            <a:r>
              <a:rPr lang="en-US" sz="2400" dirty="0" smtClean="0"/>
              <a:t>impurity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How to select the attribute for a node</a:t>
            </a:r>
            <a:r>
              <a:rPr lang="en-US" altLang="hu-HU" dirty="0" smtClean="0">
                <a:solidFill>
                  <a:schemeClr val="tx1"/>
                </a:solidFill>
              </a:rPr>
              <a:t>?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02624" cy="4525963"/>
          </a:xfrm>
        </p:spPr>
        <p:txBody>
          <a:bodyPr/>
          <a:lstStyle/>
          <a:p>
            <a:r>
              <a:rPr lang="en-US" sz="2800" dirty="0"/>
              <a:t>One possibility is to use the notion of entropy</a:t>
            </a:r>
          </a:p>
          <a:p>
            <a:pPr lvl="1"/>
            <a:r>
              <a:rPr lang="hu-HU" sz="2400" dirty="0" err="1" smtClean="0"/>
              <a:t>Shannon</a:t>
            </a:r>
            <a:r>
              <a:rPr lang="en-US" sz="2400" dirty="0" smtClean="0"/>
              <a:t> entropy</a:t>
            </a:r>
            <a:r>
              <a:rPr lang="hu-HU" sz="2400" dirty="0" smtClean="0"/>
              <a:t>:</a:t>
            </a:r>
            <a:endParaRPr lang="hu-HU" sz="2400" dirty="0" smtClean="0"/>
          </a:p>
          <a:p>
            <a:pPr lvl="2"/>
            <a:endParaRPr lang="hu-HU" sz="2000" dirty="0" smtClean="0"/>
          </a:p>
          <a:p>
            <a:r>
              <a:rPr lang="en-US" sz="2800" dirty="0"/>
              <a:t>We will define the information gain as the expected reduction of entropy</a:t>
            </a:r>
          </a:p>
          <a:p>
            <a:pPr lvl="1"/>
            <a:r>
              <a:rPr lang="en-US" sz="2400" dirty="0"/>
              <a:t>At each node, we will calculate the information gain for each attribute, and select the one that gives the largest information </a:t>
            </a:r>
            <a:r>
              <a:rPr lang="en-US" sz="2400" dirty="0" smtClean="0"/>
              <a:t>gain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396" y="1436204"/>
            <a:ext cx="2985120" cy="2985120"/>
          </a:xfrm>
          <a:prstGeom prst="rect">
            <a:avLst/>
          </a:prstGeom>
        </p:spPr>
      </p:pic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849293"/>
              </p:ext>
            </p:extLst>
          </p:nvPr>
        </p:nvGraphicFramePr>
        <p:xfrm>
          <a:off x="4151784" y="2205038"/>
          <a:ext cx="2324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" name="Equation" r:id="rId4" imgW="1180800" imgH="342720" progId="Equation.3">
                  <p:embed/>
                </p:oleObj>
              </mc:Choice>
              <mc:Fallback>
                <p:oleObj name="Equation" r:id="rId4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784" y="2205038"/>
                        <a:ext cx="2324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9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Selecting attribute by using entropy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 smtClean="0"/>
              <a:t>We wil</a:t>
            </a:r>
            <a:r>
              <a:rPr lang="en-US" sz="2800" dirty="0" smtClean="0"/>
              <a:t>l define information gain by the decrease of entropy: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We calculate information gain for each possible attribute in each node, and choose the one for which this gain is maximal</a:t>
            </a:r>
            <a:endParaRPr lang="hu-HU" sz="2800" dirty="0" smtClean="0"/>
          </a:p>
          <a:p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hu-HU" sz="2800" dirty="0"/>
              <a:t> </a:t>
            </a:r>
            <a:r>
              <a:rPr lang="en-US" sz="2800" dirty="0" smtClean="0"/>
              <a:t>=</a:t>
            </a:r>
            <a:r>
              <a:rPr lang="hu-HU" sz="2800" dirty="0" smtClean="0"/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800" dirty="0"/>
              <a:t>                 </a:t>
            </a:r>
            <a:r>
              <a:rPr lang="hu-HU" sz="2800" dirty="0" smtClean="0"/>
              <a:t>[</a:t>
            </a:r>
            <a:r>
              <a:rPr lang="en-US" sz="2800" dirty="0" smtClean="0"/>
              <a:t>note</a:t>
            </a:r>
            <a:r>
              <a:rPr lang="hu-HU" sz="2800" dirty="0" smtClean="0"/>
              <a:t>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log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= 0</a:t>
            </a:r>
            <a:r>
              <a:rPr lang="hu-HU" sz="2800" dirty="0"/>
              <a:t>] </a:t>
            </a:r>
            <a:endParaRPr lang="en-US" sz="2800" dirty="0" smtClean="0"/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400" dirty="0"/>
              <a:t> </a:t>
            </a:r>
            <a:r>
              <a:rPr lang="en-US" sz="2400" dirty="0" smtClean="0"/>
              <a:t>is the ratio of positive examples</a:t>
            </a:r>
            <a:r>
              <a:rPr lang="hu-HU" sz="2400" dirty="0" smtClean="0"/>
              <a:t> </a:t>
            </a:r>
            <a:r>
              <a:rPr lang="hu-HU" sz="2400" dirty="0"/>
              <a:t>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p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/>
              <a:t>)</a:t>
            </a:r>
          </a:p>
          <a:p>
            <a:pPr lvl="1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400" dirty="0"/>
              <a:t> </a:t>
            </a:r>
            <a:r>
              <a:rPr lang="en-US" sz="2400" dirty="0"/>
              <a:t>is the ratio of </a:t>
            </a:r>
            <a:r>
              <a:rPr lang="en-US" sz="2400" dirty="0" smtClean="0"/>
              <a:t>negative examples</a:t>
            </a:r>
            <a:r>
              <a:rPr lang="hu-HU" sz="2400" dirty="0" smtClean="0"/>
              <a:t> </a:t>
            </a:r>
            <a:r>
              <a:rPr lang="hu-HU" sz="2400" dirty="0"/>
              <a:t>(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p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400" dirty="0"/>
              <a:t>) </a:t>
            </a:r>
          </a:p>
          <a:p>
            <a:pPr lvl="1"/>
            <a:r>
              <a:rPr lang="hu-HU" sz="2400" dirty="0" err="1" smtClean="0"/>
              <a:t>Entropy</a:t>
            </a:r>
            <a:r>
              <a:rPr lang="hu-HU" sz="2400" dirty="0" smtClean="0"/>
              <a:t> </a:t>
            </a:r>
            <a:r>
              <a:rPr lang="hu-HU" sz="2400" dirty="0"/>
              <a:t>([14+, 0–]) = – 14/</a:t>
            </a:r>
            <a:r>
              <a:rPr lang="hu-HU" sz="2400" dirty="0" err="1"/>
              <a:t>14</a:t>
            </a:r>
            <a:r>
              <a:rPr lang="hu-HU" sz="2400" dirty="0"/>
              <a:t> log</a:t>
            </a:r>
            <a:r>
              <a:rPr lang="hu-HU" sz="2400" baseline="-25000" dirty="0"/>
              <a:t>2</a:t>
            </a:r>
            <a:r>
              <a:rPr lang="hu-HU" sz="2400" dirty="0"/>
              <a:t> (14/</a:t>
            </a:r>
            <a:r>
              <a:rPr lang="hu-HU" sz="2400" dirty="0" err="1"/>
              <a:t>14</a:t>
            </a:r>
            <a:r>
              <a:rPr lang="hu-HU" sz="2400" dirty="0"/>
              <a:t>) –  0 log</a:t>
            </a:r>
            <a:r>
              <a:rPr lang="hu-HU" sz="2400" baseline="-25000" dirty="0"/>
              <a:t>2</a:t>
            </a:r>
            <a:r>
              <a:rPr lang="hu-HU" sz="2400" dirty="0"/>
              <a:t> (0) = </a:t>
            </a:r>
            <a:r>
              <a:rPr lang="hu-HU" sz="2400" dirty="0" err="1"/>
              <a:t>0</a:t>
            </a:r>
            <a:endParaRPr lang="hu-HU" sz="2400" dirty="0"/>
          </a:p>
          <a:p>
            <a:pPr lvl="1"/>
            <a:r>
              <a:rPr lang="hu-HU" sz="2400" dirty="0" err="1" smtClean="0"/>
              <a:t>Entropy</a:t>
            </a:r>
            <a:r>
              <a:rPr lang="hu-HU" sz="2400" dirty="0" smtClean="0"/>
              <a:t> </a:t>
            </a:r>
            <a:r>
              <a:rPr lang="hu-HU" sz="2400" dirty="0"/>
              <a:t>([9+, 5–]) = – 9/14 log</a:t>
            </a:r>
            <a:r>
              <a:rPr lang="hu-HU" sz="2400" baseline="-25000" dirty="0"/>
              <a:t>2</a:t>
            </a:r>
            <a:r>
              <a:rPr lang="hu-HU" sz="2400" dirty="0"/>
              <a:t> (9/14) –  5/14 log</a:t>
            </a:r>
            <a:r>
              <a:rPr lang="hu-HU" sz="2400" baseline="-25000" dirty="0"/>
              <a:t>2</a:t>
            </a:r>
            <a:r>
              <a:rPr lang="hu-HU" sz="2400" dirty="0"/>
              <a:t> (5/14) = 0,94</a:t>
            </a:r>
          </a:p>
          <a:p>
            <a:pPr lvl="1"/>
            <a:r>
              <a:rPr lang="hu-HU" sz="2400" dirty="0" err="1" smtClean="0"/>
              <a:t>Entropy</a:t>
            </a:r>
            <a:r>
              <a:rPr lang="hu-HU" sz="2400" dirty="0" smtClean="0"/>
              <a:t> </a:t>
            </a:r>
            <a:r>
              <a:rPr lang="hu-HU" sz="2400" dirty="0"/>
              <a:t>([7+, </a:t>
            </a:r>
            <a:r>
              <a:rPr lang="hu-HU" sz="2400" dirty="0" err="1"/>
              <a:t>7</a:t>
            </a:r>
            <a:r>
              <a:rPr lang="hu-HU" sz="2400" dirty="0"/>
              <a:t>– ]) = –  </a:t>
            </a:r>
            <a:r>
              <a:rPr lang="hu-HU" sz="2400" dirty="0" err="1"/>
              <a:t>7</a:t>
            </a:r>
            <a:r>
              <a:rPr lang="hu-HU" sz="2400" dirty="0"/>
              <a:t>/14 log</a:t>
            </a:r>
            <a:r>
              <a:rPr lang="hu-HU" sz="2400" baseline="-25000" dirty="0"/>
              <a:t>2</a:t>
            </a:r>
            <a:r>
              <a:rPr lang="hu-HU" sz="2400" dirty="0"/>
              <a:t> (7/14) –  7/14 log</a:t>
            </a:r>
            <a:r>
              <a:rPr lang="hu-HU" sz="2400" baseline="-25000" dirty="0"/>
              <a:t>2</a:t>
            </a:r>
            <a:r>
              <a:rPr lang="hu-HU" sz="2400" dirty="0"/>
              <a:t> (7/14) = 1,0</a:t>
            </a:r>
          </a:p>
          <a:p>
            <a:endParaRPr lang="hu-HU" sz="2800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778878"/>
              </p:ext>
            </p:extLst>
          </p:nvPr>
        </p:nvGraphicFramePr>
        <p:xfrm>
          <a:off x="4079776" y="1700808"/>
          <a:ext cx="2324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7" name="Equation" r:id="rId3" imgW="1180800" imgH="342720" progId="Equation.3">
                  <p:embed/>
                </p:oleObj>
              </mc:Choice>
              <mc:Fallback>
                <p:oleObj name="Equation" r:id="rId3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1700808"/>
                        <a:ext cx="2324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63" r="-37363"/>
          <a:stretch>
            <a:fillRect/>
          </a:stretch>
        </p:blipFill>
        <p:spPr bwMode="auto">
          <a:xfrm>
            <a:off x="6096000" y="1286631"/>
            <a:ext cx="718200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Entropy</a:t>
            </a:r>
            <a:r>
              <a:rPr lang="hu-HU" altLang="hu-HU" dirty="0" smtClean="0">
                <a:solidFill>
                  <a:schemeClr val="tx1"/>
                </a:solidFill>
              </a:rPr>
              <a:t> (</a:t>
            </a:r>
            <a:r>
              <a:rPr lang="en-US" altLang="hu-HU" dirty="0" smtClean="0">
                <a:solidFill>
                  <a:schemeClr val="tx1"/>
                </a:solidFill>
              </a:rPr>
              <a:t>for two classes</a:t>
            </a:r>
            <a:r>
              <a:rPr lang="hu-HU" altLang="hu-HU" dirty="0" smtClean="0">
                <a:solidFill>
                  <a:schemeClr val="tx1"/>
                </a:solidFill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6566520" cy="4525963"/>
          </a:xfrm>
        </p:spPr>
        <p:txBody>
          <a:bodyPr/>
          <a:lstStyle/>
          <a:p>
            <a:r>
              <a:rPr lang="en-US" sz="2800" dirty="0" smtClean="0"/>
              <a:t>In </a:t>
            </a:r>
            <a:r>
              <a:rPr lang="en-US" sz="2800" dirty="0"/>
              <a:t>general, the shape of the entropy curve looks </a:t>
            </a:r>
            <a:r>
              <a:rPr lang="en-US" sz="2800" dirty="0" smtClean="0"/>
              <a:t>like this: (on the right)</a:t>
            </a:r>
            <a:endParaRPr lang="hu-HU" sz="2800" dirty="0"/>
          </a:p>
          <a:p>
            <a:pPr lvl="1"/>
            <a:r>
              <a:rPr lang="en-US" sz="2400" dirty="0" smtClean="0"/>
              <a:t>Note that</a:t>
            </a:r>
            <a:r>
              <a:rPr lang="hu-HU" sz="2400" dirty="0" smtClean="0"/>
              <a:t>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1-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/>
              <a:t>The entropy becomes maximal</a:t>
            </a:r>
            <a:r>
              <a:rPr lang="hu-HU" sz="2800" dirty="0" smtClean="0"/>
              <a:t> </a:t>
            </a:r>
            <a:r>
              <a:rPr lang="hu-HU" sz="2800" dirty="0"/>
              <a:t>(</a:t>
            </a:r>
            <a:r>
              <a:rPr lang="hu-HU" sz="2800" dirty="0" smtClean="0"/>
              <a:t>1</a:t>
            </a:r>
            <a:r>
              <a:rPr lang="en-US" sz="2800" dirty="0" smtClean="0"/>
              <a:t>.</a:t>
            </a:r>
            <a:r>
              <a:rPr lang="hu-HU" sz="2800" dirty="0" smtClean="0"/>
              <a:t>0) </a:t>
            </a:r>
            <a:r>
              <a:rPr lang="en-US" sz="2800" dirty="0" smtClean="0"/>
              <a:t>if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2800" dirty="0" smtClean="0"/>
              <a:t> </a:t>
            </a:r>
            <a:r>
              <a:rPr lang="en-US" sz="2800" dirty="0" smtClean="0"/>
              <a:t>and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0,5</a:t>
            </a:r>
          </a:p>
          <a:p>
            <a:pPr lvl="1"/>
            <a:r>
              <a:rPr lang="en-US" sz="2400" dirty="0" smtClean="0"/>
              <a:t>…so </a:t>
            </a:r>
            <a:r>
              <a:rPr lang="en-US" sz="2400" dirty="0"/>
              <a:t>that the positive and negative examples are maximally mixed</a:t>
            </a:r>
          </a:p>
          <a:p>
            <a:pPr lvl="1"/>
            <a:r>
              <a:rPr lang="en-US" sz="2400" dirty="0"/>
              <a:t>This is why it can be used as a measure </a:t>
            </a:r>
            <a:r>
              <a:rPr lang="en-US" sz="2400" dirty="0" smtClean="0"/>
              <a:t>of </a:t>
            </a:r>
            <a:r>
              <a:rPr lang="en-US" sz="2400" dirty="0"/>
              <a:t>“impurity</a:t>
            </a:r>
            <a:r>
              <a:rPr lang="en-US" sz="2400" dirty="0" smtClean="0"/>
              <a:t>”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Information </a:t>
            </a:r>
            <a:r>
              <a:rPr lang="en-US" altLang="hu-HU" b="1" dirty="0" smtClean="0">
                <a:solidFill>
                  <a:schemeClr val="tx1"/>
                </a:solidFill>
              </a:rPr>
              <a:t>Gain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information gain </a:t>
            </a:r>
            <a:r>
              <a:rPr lang="en-US" sz="2800" dirty="0"/>
              <a:t>is the expected reduction of entropy caused by partitioning the data according to the values of the given </a:t>
            </a:r>
            <a:r>
              <a:rPr lang="en-US" sz="2800" dirty="0" smtClean="0"/>
              <a:t>attribute:</a:t>
            </a:r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pPr lvl="1"/>
            <a:r>
              <a:rPr lang="en-US" sz="2400" dirty="0"/>
              <a:t>Where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smtClean="0"/>
              <a:t> </a:t>
            </a:r>
            <a:r>
              <a:rPr lang="en-US" sz="2400" dirty="0"/>
              <a:t>are the possible values of attribute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 smtClean="0"/>
              <a:t> </a:t>
            </a:r>
            <a:r>
              <a:rPr lang="en-US" sz="2400" dirty="0"/>
              <a:t>is the number of examples in the branch that belongs to value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 smtClean="0"/>
          </a:p>
          <a:p>
            <a:r>
              <a:rPr lang="en-US" sz="2800" dirty="0"/>
              <a:t>At each node with the given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/>
              <a:t> </a:t>
            </a:r>
            <a:r>
              <a:rPr lang="en-US" sz="2800" dirty="0"/>
              <a:t>subset of data, we calculate this gain for all attributes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/>
              <a:t>, </a:t>
            </a:r>
            <a:r>
              <a:rPr lang="en-US" sz="2800" dirty="0"/>
              <a:t>and select the one that maximizes the above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Gain(S,A)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276872"/>
            <a:ext cx="61928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707070"/>
            <a:ext cx="5341470" cy="294671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Decision trees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1" y="1242725"/>
            <a:ext cx="6638528" cy="4525963"/>
          </a:xfrm>
        </p:spPr>
        <p:txBody>
          <a:bodyPr/>
          <a:lstStyle/>
          <a:p>
            <a:r>
              <a:rPr lang="en-US" sz="2800" dirty="0"/>
              <a:t>Originally invented for concept learning (two-class classification) over discrete features</a:t>
            </a:r>
          </a:p>
          <a:p>
            <a:pPr lvl="1"/>
            <a:r>
              <a:rPr lang="en-US" sz="2400" dirty="0"/>
              <a:t>But later it was extended to more classes</a:t>
            </a:r>
          </a:p>
          <a:p>
            <a:pPr lvl="1"/>
            <a:r>
              <a:rPr lang="en-US" sz="2400" dirty="0"/>
              <a:t>And also to continuous features </a:t>
            </a:r>
            <a:r>
              <a:rPr lang="en-US" sz="2400" dirty="0" smtClean="0"/>
              <a:t>(here also called “</a:t>
            </a:r>
            <a:r>
              <a:rPr lang="en-US" sz="2400" dirty="0"/>
              <a:t>attributes”)</a:t>
            </a:r>
          </a:p>
          <a:p>
            <a:r>
              <a:rPr lang="en-US" sz="2800" dirty="0"/>
              <a:t>Also closely related to the learning of logical formulas</a:t>
            </a:r>
          </a:p>
          <a:p>
            <a:pPr marL="0" indent="0"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Example for information gain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 smtClean="0"/>
              <a:t>Entropy</a:t>
            </a:r>
            <a:r>
              <a:rPr lang="hu-HU" sz="2800" dirty="0" smtClean="0"/>
              <a:t>: </a:t>
            </a:r>
            <a:r>
              <a:rPr lang="hu-HU" sz="2800" dirty="0" smtClean="0"/>
              <a:t>		</a:t>
            </a:r>
            <a:r>
              <a:rPr lang="hu-HU" sz="2800" dirty="0"/>
              <a:t>	</a:t>
            </a:r>
            <a:r>
              <a:rPr lang="en-US" sz="2800" dirty="0"/>
              <a:t>;</a:t>
            </a:r>
            <a:r>
              <a:rPr lang="hu-HU" sz="2800" dirty="0" smtClean="0"/>
              <a:t> </a:t>
            </a:r>
            <a:endParaRPr lang="en-US" sz="2800" dirty="0" smtClean="0"/>
          </a:p>
          <a:p>
            <a:pPr lvl="2"/>
            <a:endParaRPr lang="hu-HU" dirty="0" smtClean="0"/>
          </a:p>
          <a:p>
            <a:r>
              <a:rPr lang="en-US" sz="2800" dirty="0" smtClean="0"/>
              <a:t>Example</a:t>
            </a:r>
            <a:r>
              <a:rPr lang="hu-HU" sz="2800" dirty="0" smtClean="0"/>
              <a:t>: </a:t>
            </a:r>
            <a:r>
              <a:rPr lang="hu-HU" sz="2800" dirty="0" err="1" smtClean="0"/>
              <a:t>Entropy</a:t>
            </a:r>
            <a:r>
              <a:rPr lang="hu-HU" sz="2800" dirty="0" smtClean="0"/>
              <a:t>(S) </a:t>
            </a:r>
            <a:r>
              <a:rPr lang="en-US" sz="2800" dirty="0" smtClean="0"/>
              <a:t>= </a:t>
            </a:r>
            <a:r>
              <a:rPr lang="sv-SE" altLang="hu-HU" sz="2800" dirty="0" smtClean="0"/>
              <a:t>-(29/64) log</a:t>
            </a:r>
            <a:r>
              <a:rPr lang="sv-SE" altLang="hu-HU" sz="2800" baseline="-25000" dirty="0" smtClean="0"/>
              <a:t>2</a:t>
            </a:r>
            <a:r>
              <a:rPr lang="sv-SE" altLang="hu-HU" sz="2800" dirty="0" smtClean="0"/>
              <a:t>(29/64) - (35/64) log</a:t>
            </a:r>
            <a:r>
              <a:rPr lang="sv-SE" altLang="hu-HU" sz="2800" baseline="-25000" dirty="0" smtClean="0"/>
              <a:t>2</a:t>
            </a:r>
            <a:r>
              <a:rPr lang="sv-SE" altLang="hu-HU" sz="2800" dirty="0" smtClean="0"/>
              <a:t>(35/64)         ≈ 0,994</a:t>
            </a:r>
            <a:endParaRPr lang="hu-HU" sz="2800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562117"/>
              </p:ext>
            </p:extLst>
          </p:nvPr>
        </p:nvGraphicFramePr>
        <p:xfrm>
          <a:off x="2639616" y="1316505"/>
          <a:ext cx="2324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7" name="Equation" r:id="rId3" imgW="1180800" imgH="342720" progId="Equation.3">
                  <p:embed/>
                </p:oleObj>
              </mc:Choice>
              <mc:Fallback>
                <p:oleObj name="Equation" r:id="rId3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1316505"/>
                        <a:ext cx="2324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960096" y="3874417"/>
            <a:ext cx="3568700" cy="2074863"/>
            <a:chOff x="3408" y="2880"/>
            <a:chExt cx="2248" cy="1154"/>
          </a:xfrm>
        </p:grpSpPr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>
              <a:off x="3806" y="3091"/>
              <a:ext cx="47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4439" y="3091"/>
              <a:ext cx="43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123" y="2880"/>
              <a:ext cx="556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A</a:t>
              </a:r>
              <a:r>
                <a:rPr lang="en-US" altLang="hu-HU" sz="2400" b="0" baseline="-25000" dirty="0">
                  <a:solidFill>
                    <a:schemeClr val="tx1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=?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727" y="3372"/>
              <a:ext cx="491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True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518" y="3372"/>
              <a:ext cx="544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False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408" y="3744"/>
              <a:ext cx="1036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[18+, 33-]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714" y="3758"/>
              <a:ext cx="931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[11+, 2-]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704" y="2880"/>
              <a:ext cx="95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[29+,35-]</a:t>
              </a: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048804"/>
            <a:ext cx="61928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1642775" y="3794324"/>
            <a:ext cx="3868739" cy="2040701"/>
            <a:chOff x="3192" y="2880"/>
            <a:chExt cx="2437" cy="1135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3806" y="3091"/>
              <a:ext cx="47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439" y="3091"/>
              <a:ext cx="43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123" y="2880"/>
              <a:ext cx="536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A</a:t>
              </a:r>
              <a:r>
                <a:rPr lang="hu-HU" altLang="hu-HU" sz="2400" b="0" baseline="-2500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=?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727" y="3372"/>
              <a:ext cx="491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True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518" y="3372"/>
              <a:ext cx="544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False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408" y="3744"/>
              <a:ext cx="915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[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21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+, 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5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-]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714" y="3758"/>
              <a:ext cx="915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[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8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+, 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30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-]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3192" y="2880"/>
              <a:ext cx="95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[29+,35-]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5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Example for information gain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6960096" y="3874417"/>
            <a:ext cx="3568700" cy="2074863"/>
            <a:chOff x="3408" y="2880"/>
            <a:chExt cx="2248" cy="1154"/>
          </a:xfrm>
        </p:grpSpPr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>
              <a:off x="3806" y="3091"/>
              <a:ext cx="47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4439" y="3091"/>
              <a:ext cx="43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123" y="2880"/>
              <a:ext cx="556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A</a:t>
              </a:r>
              <a:r>
                <a:rPr lang="en-US" altLang="hu-HU" sz="2400" b="0" baseline="-25000" dirty="0">
                  <a:solidFill>
                    <a:schemeClr val="tx1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=?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727" y="3372"/>
              <a:ext cx="491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True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518" y="3372"/>
              <a:ext cx="544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False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408" y="3744"/>
              <a:ext cx="1036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[18+, 33-]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714" y="3758"/>
              <a:ext cx="931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[11+, 2-]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704" y="2880"/>
              <a:ext cx="95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[29+,35-]</a:t>
              </a: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820446" y="1062986"/>
            <a:ext cx="4604146" cy="25299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2400" b="0" dirty="0"/>
              <a:t>Entropy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([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18+,33-]) = 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0.94</a:t>
            </a:r>
            <a:endParaRPr lang="sv-SE" altLang="hu-HU" sz="24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hu-HU" sz="2400" b="0" dirty="0"/>
              <a:t>Entropy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([</a:t>
            </a:r>
            <a:r>
              <a:rPr lang="hu-HU" altLang="hu-HU" sz="2400" b="0" dirty="0">
                <a:solidFill>
                  <a:schemeClr val="tx1"/>
                </a:solidFill>
                <a:latin typeface="+mn-lt"/>
              </a:rPr>
              <a:t>11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+,</a:t>
            </a:r>
            <a:r>
              <a:rPr lang="hu-HU" altLang="hu-HU" sz="2400" b="0" dirty="0">
                <a:solidFill>
                  <a:schemeClr val="tx1"/>
                </a:solidFill>
                <a:latin typeface="+mn-lt"/>
              </a:rPr>
              <a:t>2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-]) = 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0.62</a:t>
            </a:r>
            <a:endParaRPr lang="sv-SE" altLang="hu-HU" sz="24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hu-HU" sz="2400" b="0" dirty="0" smtClean="0">
                <a:solidFill>
                  <a:schemeClr val="tx1"/>
                </a:solidFill>
                <a:latin typeface="+mn-lt"/>
              </a:rPr>
              <a:t>Gain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(S,A</a:t>
            </a:r>
            <a:r>
              <a:rPr lang="sv-SE" altLang="hu-HU" sz="2400" b="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) = </a:t>
            </a:r>
            <a:r>
              <a:rPr lang="en-US" altLang="hu-HU" sz="2400" b="0" dirty="0"/>
              <a:t>Entropy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(S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      -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51/64 * </a:t>
            </a:r>
            <a:r>
              <a:rPr lang="en-US" altLang="hu-HU" sz="2400" b="0" dirty="0"/>
              <a:t>Entropy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([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18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+, 33-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])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     -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13/64 * </a:t>
            </a:r>
            <a:r>
              <a:rPr lang="en-US" altLang="hu-HU" sz="2400" b="0" dirty="0"/>
              <a:t>Entropy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([</a:t>
            </a: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11+, 2-])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solidFill>
                  <a:schemeClr val="tx1"/>
                </a:solidFill>
                <a:latin typeface="+mn-lt"/>
              </a:rPr>
              <a:t>    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   = </a:t>
            </a:r>
            <a:r>
              <a:rPr lang="sv-SE" altLang="hu-HU" sz="2400" b="0" dirty="0" smtClean="0">
                <a:solidFill>
                  <a:schemeClr val="tx1"/>
                </a:solidFill>
                <a:latin typeface="+mn-lt"/>
              </a:rPr>
              <a:t>0.12</a:t>
            </a:r>
            <a:endParaRPr lang="en-US" altLang="hu-HU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99456" y="1052736"/>
            <a:ext cx="4177747" cy="24560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u-HU" sz="2400" b="0" dirty="0"/>
              <a:t>Entropy</a:t>
            </a:r>
            <a:r>
              <a:rPr lang="sv-SE" altLang="hu-HU" sz="2400" b="0" dirty="0" smtClean="0">
                <a:latin typeface="+mn-lt"/>
              </a:rPr>
              <a:t>([</a:t>
            </a:r>
            <a:r>
              <a:rPr lang="sv-SE" altLang="hu-HU" sz="2400" b="0" dirty="0">
                <a:latin typeface="+mn-lt"/>
              </a:rPr>
              <a:t>21+,5-]) </a:t>
            </a:r>
            <a:r>
              <a:rPr lang="sv-SE" altLang="hu-HU" sz="2400" b="0" dirty="0" smtClean="0">
                <a:latin typeface="+mn-lt"/>
              </a:rPr>
              <a:t>= </a:t>
            </a:r>
            <a:r>
              <a:rPr lang="sv-SE" altLang="hu-HU" sz="2400" b="0" dirty="0" smtClean="0">
                <a:latin typeface="+mn-lt"/>
              </a:rPr>
              <a:t>0.71</a:t>
            </a:r>
            <a:endParaRPr lang="sv-SE" altLang="hu-HU" sz="2400" b="0" dirty="0"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hu-HU" sz="2400" b="0" dirty="0"/>
              <a:t>Entropy</a:t>
            </a:r>
            <a:r>
              <a:rPr lang="sv-SE" altLang="hu-HU" sz="2400" b="0" dirty="0" smtClean="0">
                <a:latin typeface="+mn-lt"/>
              </a:rPr>
              <a:t>([</a:t>
            </a:r>
            <a:r>
              <a:rPr lang="sv-SE" altLang="hu-HU" sz="2400" b="0" dirty="0">
                <a:latin typeface="+mn-lt"/>
              </a:rPr>
              <a:t>8+,30-]) = </a:t>
            </a:r>
            <a:r>
              <a:rPr lang="sv-SE" altLang="hu-HU" sz="2400" b="0" dirty="0" smtClean="0">
                <a:latin typeface="+mn-lt"/>
              </a:rPr>
              <a:t>0.74</a:t>
            </a:r>
            <a:endParaRPr lang="sv-SE" altLang="hu-HU" sz="2400" b="0" dirty="0"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hu-HU" sz="2400" b="0" dirty="0" smtClean="0">
                <a:latin typeface="+mn-lt"/>
              </a:rPr>
              <a:t>Gain</a:t>
            </a:r>
            <a:r>
              <a:rPr lang="sv-SE" altLang="hu-HU" sz="2400" b="0" dirty="0" smtClean="0">
                <a:latin typeface="+mn-lt"/>
              </a:rPr>
              <a:t>(S,A</a:t>
            </a:r>
            <a:r>
              <a:rPr lang="sv-SE" altLang="hu-HU" sz="2400" b="0" baseline="-25000" dirty="0" smtClean="0">
                <a:latin typeface="+mn-lt"/>
              </a:rPr>
              <a:t>1</a:t>
            </a:r>
            <a:r>
              <a:rPr lang="sv-SE" altLang="hu-HU" sz="2400" b="0" dirty="0" smtClean="0">
                <a:latin typeface="+mn-lt"/>
              </a:rPr>
              <a:t>)=</a:t>
            </a:r>
            <a:r>
              <a:rPr lang="en-US" altLang="hu-HU" sz="2400" b="0" dirty="0" smtClean="0">
                <a:latin typeface="+mn-lt"/>
              </a:rPr>
              <a:t>Entropy</a:t>
            </a:r>
            <a:r>
              <a:rPr lang="sv-SE" altLang="hu-HU" sz="2400" b="0" dirty="0" smtClean="0">
                <a:latin typeface="+mn-lt"/>
              </a:rPr>
              <a:t>(S</a:t>
            </a:r>
            <a:r>
              <a:rPr lang="sv-SE" altLang="hu-HU" sz="2400" b="0" dirty="0">
                <a:latin typeface="+mn-lt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latin typeface="+mn-lt"/>
              </a:rPr>
              <a:t>      </a:t>
            </a:r>
            <a:r>
              <a:rPr lang="sv-SE" altLang="hu-HU" sz="2400" b="0" dirty="0" smtClean="0">
                <a:latin typeface="+mn-lt"/>
              </a:rPr>
              <a:t>-26/64*</a:t>
            </a:r>
            <a:r>
              <a:rPr lang="en-US" altLang="hu-HU" sz="2400" b="0" dirty="0" smtClean="0"/>
              <a:t>Entropy</a:t>
            </a:r>
            <a:r>
              <a:rPr lang="sv-SE" altLang="hu-HU" sz="2400" b="0" dirty="0" smtClean="0">
                <a:latin typeface="+mn-lt"/>
              </a:rPr>
              <a:t>([</a:t>
            </a:r>
            <a:r>
              <a:rPr lang="sv-SE" altLang="hu-HU" sz="2400" b="0" dirty="0">
                <a:latin typeface="+mn-lt"/>
              </a:rPr>
              <a:t>21+,5-])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latin typeface="+mn-lt"/>
              </a:rPr>
              <a:t>      -</a:t>
            </a:r>
            <a:r>
              <a:rPr lang="sv-SE" altLang="hu-HU" sz="2400" b="0" dirty="0" smtClean="0">
                <a:latin typeface="+mn-lt"/>
              </a:rPr>
              <a:t>38/64*</a:t>
            </a:r>
            <a:r>
              <a:rPr lang="en-US" altLang="hu-HU" sz="2400" b="0" dirty="0" smtClean="0"/>
              <a:t>Entropy</a:t>
            </a:r>
            <a:r>
              <a:rPr lang="sv-SE" altLang="hu-HU" sz="2400" b="0" dirty="0" smtClean="0">
                <a:latin typeface="+mn-lt"/>
              </a:rPr>
              <a:t>([</a:t>
            </a:r>
            <a:r>
              <a:rPr lang="sv-SE" altLang="hu-HU" sz="2400" b="0" dirty="0">
                <a:latin typeface="+mn-lt"/>
              </a:rPr>
              <a:t>8+,30-])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400" b="0" dirty="0">
                <a:latin typeface="+mn-lt"/>
              </a:rPr>
              <a:t>    </a:t>
            </a:r>
            <a:r>
              <a:rPr lang="sv-SE" altLang="hu-HU" sz="2400" b="0" dirty="0" smtClean="0">
                <a:latin typeface="+mn-lt"/>
              </a:rPr>
              <a:t>= </a:t>
            </a:r>
            <a:r>
              <a:rPr lang="sv-SE" altLang="hu-HU" sz="2400" b="0" dirty="0" smtClean="0">
                <a:latin typeface="+mn-lt"/>
              </a:rPr>
              <a:t>0.27</a:t>
            </a:r>
            <a:endParaRPr lang="sv-SE" altLang="hu-HU" sz="2400" b="0" dirty="0">
              <a:latin typeface="+mn-lt"/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642775" y="3794324"/>
            <a:ext cx="3868739" cy="2040701"/>
            <a:chOff x="3192" y="2880"/>
            <a:chExt cx="2437" cy="1135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3806" y="3091"/>
              <a:ext cx="47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439" y="3091"/>
              <a:ext cx="43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23" y="2880"/>
              <a:ext cx="536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A</a:t>
              </a:r>
              <a:r>
                <a:rPr lang="hu-HU" altLang="hu-HU" sz="2400" b="0" baseline="-2500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=?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727" y="3372"/>
              <a:ext cx="491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True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518" y="3372"/>
              <a:ext cx="544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False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3408" y="3744"/>
              <a:ext cx="915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[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21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+, 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5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-]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4714" y="3758"/>
              <a:ext cx="915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[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8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+, 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30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-]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192" y="2880"/>
              <a:ext cx="95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[29+,35-]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2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93" y="1294577"/>
            <a:ext cx="3908609" cy="216059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7502624" cy="4525963"/>
          </a:xfrm>
        </p:spPr>
        <p:txBody>
          <a:bodyPr/>
          <a:lstStyle/>
          <a:p>
            <a:r>
              <a:rPr lang="en-US" sz="2800" dirty="0"/>
              <a:t>It was invented for discrete </a:t>
            </a:r>
            <a:r>
              <a:rPr lang="en-US" sz="2800" dirty="0" smtClean="0"/>
              <a:t>features</a:t>
            </a:r>
            <a:endParaRPr lang="hu-HU" sz="2800" dirty="0" smtClean="0"/>
          </a:p>
          <a:p>
            <a:pPr lvl="1"/>
            <a:r>
              <a:rPr lang="en-US" sz="2400" dirty="0" smtClean="0"/>
              <a:t>involving </a:t>
            </a:r>
            <a:r>
              <a:rPr lang="en-US" sz="2400" dirty="0"/>
              <a:t>binary </a:t>
            </a:r>
            <a:r>
              <a:rPr lang="en-US" sz="2400" dirty="0" smtClean="0"/>
              <a:t>features</a:t>
            </a:r>
            <a:endParaRPr lang="en-US" sz="2400" dirty="0"/>
          </a:p>
          <a:p>
            <a:r>
              <a:rPr lang="hu-HU" sz="2800" dirty="0" err="1" smtClean="0"/>
              <a:t>It</a:t>
            </a:r>
            <a:r>
              <a:rPr lang="hu-HU" sz="2800" dirty="0" smtClean="0"/>
              <a:t> d</a:t>
            </a:r>
            <a:r>
              <a:rPr lang="en-US" sz="2800" dirty="0" err="1" smtClean="0"/>
              <a:t>oes</a:t>
            </a:r>
            <a:r>
              <a:rPr lang="en-US" sz="2800" dirty="0" smtClean="0"/>
              <a:t> </a:t>
            </a:r>
            <a:r>
              <a:rPr lang="en-US" sz="2800" dirty="0"/>
              <a:t>not restrict the hypothesis space in </a:t>
            </a:r>
            <a:r>
              <a:rPr lang="en-US" sz="2800" dirty="0" smtClean="0"/>
              <a:t>advance</a:t>
            </a:r>
            <a:endParaRPr lang="hu-HU" sz="2800" dirty="0" smtClean="0"/>
          </a:p>
          <a:p>
            <a:pPr lvl="1"/>
            <a:r>
              <a:rPr lang="hu-HU" sz="2400" dirty="0" smtClean="0"/>
              <a:t>H</a:t>
            </a:r>
            <a:r>
              <a:rPr lang="en-US" sz="2400" dirty="0" smtClean="0"/>
              <a:t>as </a:t>
            </a:r>
            <a:r>
              <a:rPr lang="en-US" sz="2400" dirty="0"/>
              <a:t>no “modeling assumption</a:t>
            </a:r>
            <a:r>
              <a:rPr lang="en-US" sz="2400" dirty="0" smtClean="0"/>
              <a:t>”</a:t>
            </a:r>
            <a:endParaRPr lang="hu-HU" sz="2400" dirty="0" smtClean="0"/>
          </a:p>
          <a:p>
            <a:pPr lvl="1"/>
            <a:r>
              <a:rPr lang="hu-HU" sz="2400" dirty="0" smtClean="0"/>
              <a:t>S</a:t>
            </a:r>
            <a:r>
              <a:rPr lang="en-US" sz="2400" dirty="0" smtClean="0"/>
              <a:t>o </a:t>
            </a:r>
            <a:r>
              <a:rPr lang="en-US" sz="2400" dirty="0"/>
              <a:t>it can create a </a:t>
            </a:r>
            <a:r>
              <a:rPr lang="en-US" sz="2400" b="1" dirty="0"/>
              <a:t>consistent </a:t>
            </a:r>
            <a:r>
              <a:rPr lang="en-US" sz="2400" dirty="0"/>
              <a:t>decision tree for any dataset that contains no contradicting samples</a:t>
            </a:r>
          </a:p>
          <a:p>
            <a:r>
              <a:rPr lang="hu-HU" sz="2800" dirty="0" err="1" smtClean="0"/>
              <a:t>But</a:t>
            </a:r>
            <a:r>
              <a:rPr lang="hu-HU" sz="2800" dirty="0" smtClean="0"/>
              <a:t> i</a:t>
            </a:r>
            <a:r>
              <a:rPr lang="en-US" sz="2800" dirty="0" smtClean="0"/>
              <a:t>t </a:t>
            </a:r>
            <a:r>
              <a:rPr lang="en-US" sz="2800" dirty="0"/>
              <a:t>has a “preference </a:t>
            </a:r>
            <a:r>
              <a:rPr lang="en-US" sz="2800" dirty="0" smtClean="0"/>
              <a:t>bias”</a:t>
            </a:r>
            <a:endParaRPr lang="hu-HU" sz="2800" dirty="0" smtClean="0"/>
          </a:p>
          <a:p>
            <a:pPr lvl="1"/>
            <a:r>
              <a:rPr lang="hu-HU" sz="2400" dirty="0" smtClean="0"/>
              <a:t>T</a:t>
            </a:r>
            <a:r>
              <a:rPr lang="en-US" sz="2400" dirty="0" smtClean="0"/>
              <a:t>hat </a:t>
            </a:r>
            <a:r>
              <a:rPr lang="en-US" sz="2400" dirty="0"/>
              <a:t>is, it tries to put the attributes with high information gain close to the </a:t>
            </a:r>
            <a:r>
              <a:rPr lang="en-US" sz="2400" dirty="0" smtClean="0"/>
              <a:t>root</a:t>
            </a:r>
            <a:endParaRPr lang="en-US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smtClean="0">
                <a:solidFill>
                  <a:schemeClr val="tx1"/>
                </a:solidFill>
              </a:rPr>
              <a:t>Main </a:t>
            </a:r>
            <a:r>
              <a:rPr lang="hu-HU" altLang="hu-HU" dirty="0" err="1" smtClean="0">
                <a:solidFill>
                  <a:schemeClr val="tx1"/>
                </a:solidFill>
              </a:rPr>
              <a:t>properties</a:t>
            </a:r>
            <a:r>
              <a:rPr lang="hu-HU" altLang="hu-HU" dirty="0" smtClean="0">
                <a:solidFill>
                  <a:schemeClr val="tx1"/>
                </a:solidFill>
              </a:rPr>
              <a:t> of ID3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97" y="3717032"/>
            <a:ext cx="366350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1247040" cy="4525963"/>
          </a:xfrm>
        </p:spPr>
        <p:txBody>
          <a:bodyPr/>
          <a:lstStyle/>
          <a:p>
            <a:r>
              <a:rPr lang="en-US" sz="2800" dirty="0"/>
              <a:t>The decision for the best attribute is </a:t>
            </a:r>
            <a:r>
              <a:rPr lang="en-US" sz="2800" b="1" dirty="0"/>
              <a:t>greedy</a:t>
            </a:r>
            <a:r>
              <a:rPr lang="en-US" sz="2800" dirty="0"/>
              <a:t>, </a:t>
            </a:r>
            <a:r>
              <a:rPr lang="hu-HU" sz="2800" dirty="0" err="1" smtClean="0"/>
              <a:t>without</a:t>
            </a:r>
            <a:r>
              <a:rPr lang="hu-HU" sz="2800" dirty="0" smtClean="0"/>
              <a:t> </a:t>
            </a:r>
            <a:r>
              <a:rPr lang="en-US" sz="2800" dirty="0" smtClean="0"/>
              <a:t>backtracking</a:t>
            </a:r>
            <a:endParaRPr lang="hu-HU" sz="2800" dirty="0" smtClean="0"/>
          </a:p>
          <a:p>
            <a:pPr lvl="1"/>
            <a:r>
              <a:rPr lang="hu-HU" sz="2400" dirty="0" smtClean="0"/>
              <a:t>S</a:t>
            </a:r>
            <a:r>
              <a:rPr lang="en-US" sz="2400" dirty="0" smtClean="0"/>
              <a:t>o </a:t>
            </a:r>
            <a:r>
              <a:rPr lang="en-US" sz="2400" dirty="0"/>
              <a:t>the resulting tree is not guaranteed to be optimal (the smallest possible)</a:t>
            </a:r>
          </a:p>
          <a:p>
            <a:r>
              <a:rPr lang="en-US" sz="2800" dirty="0"/>
              <a:t>The result is </a:t>
            </a:r>
            <a:r>
              <a:rPr lang="en-US" sz="2800" b="1" dirty="0"/>
              <a:t>easily interpretable </a:t>
            </a:r>
            <a:r>
              <a:rPr lang="en-US" sz="2800" dirty="0"/>
              <a:t>for </a:t>
            </a:r>
            <a:r>
              <a:rPr lang="en-US" sz="2800" dirty="0" smtClean="0"/>
              <a:t>humans</a:t>
            </a:r>
            <a:endParaRPr lang="hu-HU" sz="2800" dirty="0" smtClean="0"/>
          </a:p>
          <a:p>
            <a:pPr lvl="1"/>
            <a:r>
              <a:rPr lang="hu-HU" sz="2400" dirty="0" err="1" smtClean="0"/>
              <a:t>e.g</a:t>
            </a:r>
            <a:r>
              <a:rPr lang="hu-HU" sz="2400" dirty="0" smtClean="0"/>
              <a:t>.</a:t>
            </a:r>
            <a:r>
              <a:rPr lang="en-US" sz="2400" dirty="0" smtClean="0"/>
              <a:t> directly </a:t>
            </a:r>
            <a:r>
              <a:rPr lang="en-US" sz="2400" dirty="0"/>
              <a:t>displayed or converted to a set of IF-THEN </a:t>
            </a:r>
            <a:r>
              <a:rPr lang="en-US" sz="2400" dirty="0" smtClean="0"/>
              <a:t>rules</a:t>
            </a:r>
            <a:endParaRPr lang="en-US" sz="2400" dirty="0"/>
          </a:p>
          <a:p>
            <a:r>
              <a:rPr lang="en-US" sz="2800" dirty="0"/>
              <a:t>Not too sensitive to noise (erroneous </a:t>
            </a:r>
            <a:r>
              <a:rPr lang="en-US" sz="2800" dirty="0" smtClean="0"/>
              <a:t>labels)</a:t>
            </a:r>
            <a:endParaRPr lang="hu-HU" sz="2800" dirty="0" smtClean="0"/>
          </a:p>
          <a:p>
            <a:pPr lvl="1"/>
            <a:r>
              <a:rPr lang="en-US" sz="2400" dirty="0" smtClean="0"/>
              <a:t>as </a:t>
            </a:r>
            <a:r>
              <a:rPr lang="en-US" sz="2400" dirty="0"/>
              <a:t>the decision for the attributes (the entropy measure) is statistical (uses all data in the branch)</a:t>
            </a:r>
          </a:p>
          <a:p>
            <a:pPr lvl="1"/>
            <a:r>
              <a:rPr lang="en-US" sz="2400" dirty="0"/>
              <a:t>Though it becomes more and more sensitive as we get closer to the </a:t>
            </a:r>
            <a:r>
              <a:rPr lang="en-US" sz="2400" dirty="0" smtClean="0"/>
              <a:t>leaves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Main </a:t>
            </a:r>
            <a:r>
              <a:rPr lang="hu-HU" altLang="hu-HU" dirty="0" err="1">
                <a:solidFill>
                  <a:schemeClr val="tx1"/>
                </a:solidFill>
              </a:rPr>
              <a:t>properties</a:t>
            </a:r>
            <a:r>
              <a:rPr lang="hu-HU" altLang="hu-HU" dirty="0">
                <a:solidFill>
                  <a:schemeClr val="tx1"/>
                </a:solidFill>
              </a:rPr>
              <a:t> of ID3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5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pruning of decision trees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525963"/>
          </a:xfrm>
        </p:spPr>
        <p:txBody>
          <a:bodyPr/>
          <a:lstStyle/>
          <a:p>
            <a:r>
              <a:rPr lang="en-US" sz="2800" dirty="0"/>
              <a:t>As we move down in the decision tree, fewer and fewer data samples remain in each branch</a:t>
            </a:r>
          </a:p>
          <a:p>
            <a:pPr lvl="1"/>
            <a:r>
              <a:rPr lang="en-US" sz="2400" dirty="0"/>
              <a:t>We make decisions based on fewer and fewer samples, so individual samples have a larger and larger influence </a:t>
            </a:r>
          </a:p>
          <a:p>
            <a:pPr lvl="1"/>
            <a:r>
              <a:rPr lang="hu-HU" sz="2400" dirty="0" smtClean="0"/>
              <a:t>C</a:t>
            </a:r>
            <a:r>
              <a:rPr lang="en-US" sz="2400" dirty="0" err="1" smtClean="0"/>
              <a:t>hance</a:t>
            </a:r>
            <a:r>
              <a:rPr lang="en-US" sz="2400" dirty="0" smtClean="0"/>
              <a:t> </a:t>
            </a:r>
            <a:r>
              <a:rPr lang="en-US" sz="2400" dirty="0"/>
              <a:t>of making a wrong decision (</a:t>
            </a:r>
            <a:r>
              <a:rPr lang="en-US" sz="2400" dirty="0" smtClean="0"/>
              <a:t>due </a:t>
            </a:r>
            <a:r>
              <a:rPr lang="en-US" sz="2400" dirty="0"/>
              <a:t>to e.g. a noisy </a:t>
            </a:r>
            <a:r>
              <a:rPr lang="en-US" sz="2400" dirty="0" smtClean="0"/>
              <a:t>example) </a:t>
            </a:r>
            <a:r>
              <a:rPr lang="en-US" sz="2400" dirty="0"/>
              <a:t>increases</a:t>
            </a:r>
          </a:p>
          <a:p>
            <a:r>
              <a:rPr lang="en-US" sz="2800" dirty="0"/>
              <a:t>If the data contains no </a:t>
            </a:r>
            <a:r>
              <a:rPr lang="hu-HU" sz="2800" dirty="0" err="1" smtClean="0"/>
              <a:t>errors</a:t>
            </a:r>
            <a:r>
              <a:rPr lang="hu-HU" sz="2800" dirty="0" smtClean="0"/>
              <a:t> </a:t>
            </a:r>
            <a:r>
              <a:rPr lang="en-US" sz="2800" dirty="0" smtClean="0"/>
              <a:t>(e.g</a:t>
            </a:r>
            <a:r>
              <a:rPr lang="en-US" sz="2800" dirty="0"/>
              <a:t>. incorrectly labeled samples), the tree building stops only </a:t>
            </a:r>
            <a:r>
              <a:rPr lang="en-US" sz="2800" dirty="0" smtClean="0"/>
              <a:t>w</a:t>
            </a:r>
            <a:r>
              <a:rPr lang="hu-HU" sz="2800" dirty="0" err="1" smtClean="0"/>
              <a:t>ith</a:t>
            </a:r>
            <a:r>
              <a:rPr lang="en-US" sz="2800" dirty="0" smtClean="0"/>
              <a:t> </a:t>
            </a:r>
            <a:r>
              <a:rPr lang="en-US" sz="2800" dirty="0"/>
              <a:t>a perfect decision tree </a:t>
            </a:r>
            <a:r>
              <a:rPr lang="en-US" sz="2800" dirty="0" smtClean="0"/>
              <a:t>(train </a:t>
            </a:r>
            <a:r>
              <a:rPr lang="en-US" sz="2800" dirty="0"/>
              <a:t>error is 0%)</a:t>
            </a:r>
          </a:p>
          <a:p>
            <a:pPr lvl="1"/>
            <a:r>
              <a:rPr lang="en-US" sz="2400" dirty="0"/>
              <a:t>This tree is likely to be overly complex, with many of the leaves assigned based on only a couple of examples</a:t>
            </a:r>
          </a:p>
          <a:p>
            <a:pPr lvl="1"/>
            <a:r>
              <a:rPr lang="en-US" sz="2400" dirty="0"/>
              <a:t>It will quite probably </a:t>
            </a:r>
            <a:r>
              <a:rPr lang="en-US" sz="2400" dirty="0" err="1"/>
              <a:t>overfit</a:t>
            </a:r>
            <a:r>
              <a:rPr lang="en-US" sz="2400" dirty="0"/>
              <a:t> the training data</a:t>
            </a:r>
          </a:p>
          <a:p>
            <a:r>
              <a:rPr lang="en-US" sz="2800" dirty="0"/>
              <a:t>These are the two main reasons for </a:t>
            </a:r>
            <a:r>
              <a:rPr lang="en-US" sz="2800" b="1" dirty="0"/>
              <a:t>pruning</a:t>
            </a:r>
            <a:r>
              <a:rPr lang="en-US" sz="2800" dirty="0"/>
              <a:t> the </a:t>
            </a:r>
            <a:r>
              <a:rPr lang="en-US" sz="2800" dirty="0" smtClean="0"/>
              <a:t>tree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example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434" y="1124744"/>
            <a:ext cx="7488832" cy="55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Pruning </a:t>
            </a:r>
            <a:r>
              <a:rPr lang="en-US" altLang="hu-HU" dirty="0">
                <a:solidFill>
                  <a:schemeClr val="tx1"/>
                </a:solidFill>
              </a:rPr>
              <a:t>of decision trees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566520" cy="4525963"/>
          </a:xfrm>
        </p:spPr>
        <p:txBody>
          <a:bodyPr/>
          <a:lstStyle/>
          <a:p>
            <a:r>
              <a:rPr lang="en-US" sz="2800" dirty="0"/>
              <a:t>There are two main approaches to reduce </a:t>
            </a:r>
            <a:r>
              <a:rPr lang="en-US" sz="2800" dirty="0" err="1"/>
              <a:t>overfitting</a:t>
            </a:r>
            <a:endParaRPr lang="en-US" sz="2800" dirty="0"/>
          </a:p>
          <a:p>
            <a:r>
              <a:rPr lang="en-US" sz="2800" dirty="0"/>
              <a:t>In both cases we reduce the size of the tree</a:t>
            </a:r>
          </a:p>
          <a:p>
            <a:r>
              <a:rPr lang="en-US" sz="2800" dirty="0" smtClean="0"/>
              <a:t>Approach #1: </a:t>
            </a:r>
            <a:r>
              <a:rPr lang="en-US" sz="2800" b="1" dirty="0"/>
              <a:t>early stopping </a:t>
            </a:r>
            <a:r>
              <a:rPr lang="en-US" sz="2800" dirty="0"/>
              <a:t>of tree building</a:t>
            </a:r>
          </a:p>
          <a:p>
            <a:pPr lvl="1"/>
            <a:r>
              <a:rPr lang="en-US" sz="2400" dirty="0"/>
              <a:t>E.g. do not split a node further when the number of examples in the given branch is below a given limit</a:t>
            </a:r>
          </a:p>
          <a:p>
            <a:pPr lvl="1"/>
            <a:r>
              <a:rPr lang="en-US" sz="2400" dirty="0"/>
              <a:t>Assign a leaf corresponding to the majority of </a:t>
            </a:r>
            <a:r>
              <a:rPr lang="en-US" sz="2400" dirty="0" smtClean="0"/>
              <a:t>labels instead</a:t>
            </a:r>
            <a:endParaRPr lang="hu-HU" sz="20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517" y="4149080"/>
            <a:ext cx="4884483" cy="179071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5" y="1273186"/>
            <a:ext cx="4343605" cy="23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Pruning of decision trees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566520" cy="4525963"/>
          </a:xfrm>
        </p:spPr>
        <p:txBody>
          <a:bodyPr/>
          <a:lstStyle/>
          <a:p>
            <a:r>
              <a:rPr lang="en-US" sz="2800" dirty="0" smtClean="0"/>
              <a:t>Approach #2</a:t>
            </a:r>
            <a:r>
              <a:rPr lang="hu-HU" sz="2800" dirty="0" smtClean="0"/>
              <a:t>: </a:t>
            </a:r>
            <a:r>
              <a:rPr lang="en-US" sz="2800" dirty="0"/>
              <a:t>allow the tree to build fully, then post-</a:t>
            </a:r>
            <a:r>
              <a:rPr lang="en-US" sz="2800" b="1" dirty="0"/>
              <a:t>prune</a:t>
            </a:r>
            <a:r>
              <a:rPr lang="en-US" sz="2800" dirty="0"/>
              <a:t> the tree</a:t>
            </a:r>
            <a:endParaRPr lang="en-US" sz="2800" dirty="0" smtClean="0"/>
          </a:p>
          <a:p>
            <a:pPr lvl="1"/>
            <a:r>
              <a:rPr lang="en-US" sz="2400" dirty="0"/>
              <a:t>Try to prune each node by replacing it by a leaf that is labeled according to the majority of labels</a:t>
            </a:r>
          </a:p>
          <a:p>
            <a:pPr lvl="1"/>
            <a:r>
              <a:rPr lang="en-US" sz="2400" dirty="0"/>
              <a:t>Measure the effectiveness of pruning on a validation set</a:t>
            </a:r>
          </a:p>
          <a:p>
            <a:pPr lvl="1"/>
            <a:r>
              <a:rPr lang="en-US" sz="2400" dirty="0"/>
              <a:t>Remove the node that gives the largest increase in the classification accuracy on the validation set</a:t>
            </a:r>
          </a:p>
          <a:p>
            <a:pPr lvl="1"/>
            <a:r>
              <a:rPr lang="en-US" sz="2400" dirty="0"/>
              <a:t>Stop pruning when there is no increase in </a:t>
            </a:r>
            <a:r>
              <a:rPr lang="en-US" sz="2400" dirty="0" smtClean="0"/>
              <a:t>accuracy</a:t>
            </a:r>
            <a:endParaRPr lang="hu-HU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17" y="836712"/>
            <a:ext cx="2165226" cy="21652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3319463"/>
            <a:ext cx="3701802" cy="3053560"/>
          </a:xfrm>
          <a:prstGeom prst="rect">
            <a:avLst/>
          </a:prstGeom>
        </p:spPr>
      </p:pic>
      <p:sp>
        <p:nvSpPr>
          <p:cNvPr id="7" name="Szalagnyíl jobbra 6"/>
          <p:cNvSpPr/>
          <p:nvPr/>
        </p:nvSpPr>
        <p:spPr>
          <a:xfrm flipV="1">
            <a:off x="767408" y="2564902"/>
            <a:ext cx="360363" cy="20162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Pruning </a:t>
            </a:r>
            <a:r>
              <a:rPr lang="en-US" altLang="hu-HU" dirty="0" smtClean="0">
                <a:solidFill>
                  <a:schemeClr val="tx1"/>
                </a:solidFill>
              </a:rPr>
              <a:t>example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5" y="1208088"/>
            <a:ext cx="8991721" cy="48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8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780928"/>
            <a:ext cx="4819678" cy="326494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Extensions of decision trees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77186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Extension to continuous </a:t>
            </a:r>
            <a:r>
              <a:rPr lang="en-US" sz="2800" kern="0" dirty="0" smtClean="0"/>
              <a:t>attributes</a:t>
            </a:r>
          </a:p>
          <a:p>
            <a:pPr lvl="1"/>
            <a:r>
              <a:rPr lang="en-US" sz="2400" kern="0" dirty="0" smtClean="0"/>
              <a:t>…since originally it handled only categorical ones</a:t>
            </a:r>
            <a:endParaRPr lang="en-US" sz="2400" kern="0" dirty="0"/>
          </a:p>
          <a:p>
            <a:r>
              <a:rPr lang="en-US" sz="2800" kern="0" dirty="0"/>
              <a:t>Alternative measures of information gain</a:t>
            </a:r>
          </a:p>
          <a:p>
            <a:pPr marL="742950" lvl="2" indent="-342900"/>
            <a:r>
              <a:rPr lang="hu-HU" kern="0" dirty="0" smtClean="0"/>
              <a:t>…</a:t>
            </a:r>
            <a:r>
              <a:rPr lang="en-US" kern="0" dirty="0" smtClean="0"/>
              <a:t>e.g.</a:t>
            </a:r>
            <a:r>
              <a:rPr lang="hu-HU" kern="0" dirty="0" smtClean="0"/>
              <a:t> </a:t>
            </a:r>
            <a:r>
              <a:rPr lang="hu-HU" kern="0" dirty="0" err="1"/>
              <a:t>variance</a:t>
            </a:r>
            <a:r>
              <a:rPr lang="hu-HU" kern="0" dirty="0"/>
              <a:t> </a:t>
            </a:r>
            <a:r>
              <a:rPr lang="hu-HU" kern="0" dirty="0" err="1"/>
              <a:t>impurity</a:t>
            </a:r>
            <a:r>
              <a:rPr lang="hu-HU" kern="0" dirty="0"/>
              <a:t>, Gini </a:t>
            </a:r>
            <a:r>
              <a:rPr lang="hu-HU" kern="0" dirty="0" err="1"/>
              <a:t>impurity</a:t>
            </a:r>
            <a:r>
              <a:rPr lang="hu-HU" kern="0" dirty="0"/>
              <a:t> (/index</a:t>
            </a:r>
            <a:r>
              <a:rPr lang="hu-HU" kern="0" dirty="0" smtClean="0"/>
              <a:t>)</a:t>
            </a:r>
            <a:endParaRPr lang="en-US" sz="2400" kern="0" dirty="0" smtClean="0"/>
          </a:p>
          <a:p>
            <a:r>
              <a:rPr lang="en-US" sz="2800" kern="0" dirty="0" smtClean="0"/>
              <a:t>Handling examples </a:t>
            </a:r>
            <a:r>
              <a:rPr lang="en-US" sz="2800" kern="0" dirty="0"/>
              <a:t>with missing attributes</a:t>
            </a:r>
          </a:p>
          <a:p>
            <a:r>
              <a:rPr lang="en-US" sz="2800" kern="0" dirty="0"/>
              <a:t>Handling examples with different costs</a:t>
            </a:r>
          </a:p>
          <a:p>
            <a:r>
              <a:rPr lang="en-US" sz="2800" kern="0" dirty="0"/>
              <a:t>Most of these improvements are present in </a:t>
            </a:r>
            <a:r>
              <a:rPr lang="en-US" sz="2800" kern="0" dirty="0" smtClean="0"/>
              <a:t>(one of) the </a:t>
            </a:r>
            <a:r>
              <a:rPr lang="en-US" sz="2800" kern="0" dirty="0"/>
              <a:t>most popular implementation </a:t>
            </a:r>
            <a:r>
              <a:rPr lang="en-US" sz="2800" kern="0" dirty="0" smtClean="0"/>
              <a:t>    of </a:t>
            </a:r>
            <a:r>
              <a:rPr lang="en-US" sz="2800" kern="0" dirty="0"/>
              <a:t>decision trees called C4.5 (Quinlan, </a:t>
            </a:r>
            <a:r>
              <a:rPr lang="en-US" sz="2800" kern="0" dirty="0" smtClean="0"/>
              <a:t>  1993)</a:t>
            </a:r>
            <a:endParaRPr lang="hu-HU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30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484783"/>
            <a:ext cx="3616161" cy="19138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820835"/>
            <a:ext cx="4587207" cy="230206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Decision trees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430616" cy="4525963"/>
          </a:xfrm>
        </p:spPr>
        <p:txBody>
          <a:bodyPr/>
          <a:lstStyle/>
          <a:p>
            <a:r>
              <a:rPr lang="en-US" sz="2800" dirty="0"/>
              <a:t>It has no strict mathematical background, it is based on Occam’s heuristic – a simpler explanation usually generalizes better</a:t>
            </a:r>
          </a:p>
          <a:p>
            <a:r>
              <a:rPr lang="en-US" sz="2800" dirty="0"/>
              <a:t>It seeks to create a compact and consistent representation for the training data</a:t>
            </a:r>
          </a:p>
          <a:p>
            <a:pPr lvl="1"/>
            <a:r>
              <a:rPr lang="en-US" sz="2400" dirty="0"/>
              <a:t>It was shown (later) that compression is </a:t>
            </a:r>
            <a:r>
              <a:rPr lang="en-US" sz="2400" dirty="0" smtClean="0"/>
              <a:t>closely </a:t>
            </a:r>
            <a:r>
              <a:rPr lang="en-US" sz="2400" dirty="0"/>
              <a:t>related to learning, so creating a compact representation is </a:t>
            </a:r>
            <a:r>
              <a:rPr lang="en-US" sz="2400" i="1" dirty="0"/>
              <a:t>indeed </a:t>
            </a:r>
            <a:r>
              <a:rPr lang="en-US" sz="2400" dirty="0"/>
              <a:t>a good heuristic</a:t>
            </a:r>
          </a:p>
          <a:p>
            <a:r>
              <a:rPr lang="en-US" sz="2800" dirty="0"/>
              <a:t>The representation will be a decision tree</a:t>
            </a:r>
          </a:p>
          <a:p>
            <a:r>
              <a:rPr lang="en-US" sz="2800" dirty="0"/>
              <a:t>We will try to build the smallest possible decision </a:t>
            </a:r>
            <a:r>
              <a:rPr lang="en-US" sz="2800" dirty="0" smtClean="0"/>
              <a:t>tree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Extension to more classes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80066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Fortunately, entropy is defined for more classes</a:t>
            </a:r>
          </a:p>
          <a:p>
            <a:r>
              <a:rPr lang="en-US" sz="2800" kern="0" dirty="0"/>
              <a:t>Let X be a discrete random variable with c possible values. Then its entropy is defined as </a:t>
            </a:r>
          </a:p>
          <a:p>
            <a:endParaRPr lang="en-US" sz="2800" kern="0" dirty="0"/>
          </a:p>
          <a:p>
            <a:endParaRPr lang="en-US" sz="2800" kern="0" dirty="0"/>
          </a:p>
          <a:p>
            <a:r>
              <a:rPr lang="en-US" sz="2800" kern="0" dirty="0"/>
              <a:t>With this, we can easily modify the information gain function to work for more </a:t>
            </a:r>
            <a:r>
              <a:rPr lang="en-US" sz="2800" kern="0" dirty="0" smtClean="0"/>
              <a:t>classes.</a:t>
            </a:r>
          </a:p>
          <a:p>
            <a:r>
              <a:rPr lang="en-US" sz="2800" kern="0" dirty="0" smtClean="0"/>
              <a:t>The </a:t>
            </a:r>
            <a:r>
              <a:rPr lang="en-US" sz="2800" kern="0" dirty="0"/>
              <a:t>other parts of the algorithm require only minimal </a:t>
            </a:r>
            <a:r>
              <a:rPr lang="en-US" sz="2800" kern="0" dirty="0" smtClean="0"/>
              <a:t>modifications</a:t>
            </a:r>
            <a:endParaRPr lang="hu-HU" sz="2800" kern="0" dirty="0" smtClean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210352"/>
              </p:ext>
            </p:extLst>
          </p:nvPr>
        </p:nvGraphicFramePr>
        <p:xfrm>
          <a:off x="1919536" y="3052620"/>
          <a:ext cx="3016181" cy="958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4" name="Equation" r:id="rId5" imgW="1358640" imgH="431640" progId="Equation.3">
                  <p:embed/>
                </p:oleObj>
              </mc:Choice>
              <mc:Fallback>
                <p:oleObj name="Equation" r:id="rId5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3052620"/>
                        <a:ext cx="3016181" cy="958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058" y="3394174"/>
            <a:ext cx="3041451" cy="27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Extension to probability estimation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4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6566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We can return posterior estimates, too</a:t>
            </a:r>
            <a:endParaRPr lang="en-US" sz="2800" kern="0" dirty="0"/>
          </a:p>
          <a:p>
            <a:pPr lvl="1"/>
            <a:r>
              <a:rPr lang="en-US" sz="2400" kern="0" dirty="0" smtClean="0"/>
              <a:t>E.g. for controversial examples</a:t>
            </a:r>
          </a:p>
          <a:p>
            <a:r>
              <a:rPr lang="en-US" sz="2800" kern="0" dirty="0" smtClean="0"/>
              <a:t>Recall that </a:t>
            </a:r>
            <a:r>
              <a:rPr lang="en-US" sz="2800" kern="0" dirty="0"/>
              <a:t>the (</a:t>
            </a:r>
            <a:r>
              <a:rPr lang="en-US" sz="2800" kern="0" dirty="0" smtClean="0"/>
              <a:t>pruned!) </a:t>
            </a:r>
            <a:r>
              <a:rPr lang="en-US" sz="2800" kern="0" dirty="0"/>
              <a:t>tree assigns labels to leaves based on the majority of the samples in the given branch</a:t>
            </a:r>
          </a:p>
          <a:p>
            <a:r>
              <a:rPr lang="en-US" sz="2800" kern="0" dirty="0"/>
              <a:t>We can easily modify this to return probability estimates for each </a:t>
            </a:r>
            <a:r>
              <a:rPr lang="en-US" sz="2800" kern="0" dirty="0" smtClean="0"/>
              <a:t>class</a:t>
            </a:r>
          </a:p>
          <a:p>
            <a:pPr lvl="1"/>
            <a:r>
              <a:rPr lang="en-US" sz="2400" kern="0" dirty="0" smtClean="0"/>
              <a:t>Estimated </a:t>
            </a:r>
            <a:r>
              <a:rPr lang="en-US" sz="2400" kern="0" dirty="0"/>
              <a:t>as the ratio of the samples belonging to the given task within the </a:t>
            </a:r>
            <a:r>
              <a:rPr lang="en-US" sz="2400" kern="0" dirty="0" smtClean="0"/>
              <a:t>branch</a:t>
            </a:r>
            <a:endParaRPr lang="hu-HU" sz="2800" kern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0016"/>
          <a:stretch/>
        </p:blipFill>
        <p:spPr>
          <a:xfrm>
            <a:off x="7248128" y="2287488"/>
            <a:ext cx="4856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Extension to continuous attributes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We </a:t>
            </a:r>
            <a:r>
              <a:rPr lang="en-US" sz="2800" kern="0" dirty="0"/>
              <a:t>can discretize a continuous variable using thresholds like</a:t>
            </a:r>
            <a:r>
              <a:rPr lang="en-US" sz="2800" kern="0" dirty="0" smtClean="0"/>
              <a:t>:</a:t>
            </a:r>
            <a:r>
              <a:rPr lang="hu-HU" sz="2800" kern="0" dirty="0"/>
              <a:t/>
            </a:r>
            <a:br>
              <a:rPr lang="hu-HU" sz="2800" kern="0" dirty="0"/>
            </a:br>
            <a:r>
              <a:rPr lang="hu-HU" sz="2800" kern="0" dirty="0"/>
              <a:t> </a:t>
            </a:r>
          </a:p>
          <a:p>
            <a:r>
              <a:rPr lang="en-US" sz="2800" kern="0" dirty="0"/>
              <a:t>This way the decision tree building algorithm works just as before</a:t>
            </a:r>
          </a:p>
          <a:p>
            <a:pPr lvl="1"/>
            <a:r>
              <a:rPr lang="en-US" sz="2400" kern="0" dirty="0"/>
              <a:t>But how can we select the thresholds automatically?</a:t>
            </a:r>
          </a:p>
          <a:p>
            <a:r>
              <a:rPr lang="en-US" sz="2800" kern="0" dirty="0"/>
              <a:t>Example </a:t>
            </a:r>
            <a:r>
              <a:rPr lang="en-US" sz="2800" kern="0" dirty="0" smtClean="0"/>
              <a:t>with </a:t>
            </a:r>
            <a:r>
              <a:rPr lang="en-US" sz="2800" kern="0" dirty="0"/>
              <a:t>continuous temperature values</a:t>
            </a:r>
          </a:p>
          <a:p>
            <a:r>
              <a:rPr lang="en-US" sz="2800" kern="0" dirty="0"/>
              <a:t>Let’s order the examples according to the values of the </a:t>
            </a:r>
            <a:r>
              <a:rPr lang="en-US" sz="2800" kern="0" dirty="0" smtClean="0"/>
              <a:t>attribute:</a:t>
            </a:r>
            <a:endParaRPr lang="en-US" sz="2800" kern="0" dirty="0"/>
          </a:p>
          <a:p>
            <a:pPr lvl="2"/>
            <a:endParaRPr lang="hu-HU" sz="2000" kern="0" dirty="0" smtClean="0"/>
          </a:p>
          <a:p>
            <a:pPr lvl="2"/>
            <a:endParaRPr lang="hu-HU" sz="2000" kern="0" dirty="0"/>
          </a:p>
          <a:p>
            <a:pPr lvl="1"/>
            <a:r>
              <a:rPr lang="en-US" sz="2400" kern="0" dirty="0" smtClean="0"/>
              <a:t>Possible thresholds: mean of the values where the label changes</a:t>
            </a:r>
            <a:endParaRPr lang="hu-HU" sz="2400" kern="0" dirty="0"/>
          </a:p>
          <a:p>
            <a:pPr lvl="1"/>
            <a:r>
              <a:rPr lang="en-US" sz="2400" kern="0" dirty="0" smtClean="0"/>
              <a:t>We add the conditions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&lt;54), (</a:t>
            </a:r>
            <a:r>
              <a:rPr lang="hu-H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u-H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&lt;85),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hu-HU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400" kern="0" dirty="0" smtClean="0"/>
              <a:t> </a:t>
            </a:r>
            <a:r>
              <a:rPr lang="en-US" sz="2400" kern="0" dirty="0" smtClean="0"/>
              <a:t>to the attribute set</a:t>
            </a:r>
            <a:endParaRPr lang="hu-HU" sz="2400" kern="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415480" y="1832446"/>
            <a:ext cx="504056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&gt;10)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Temperature&lt;30)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236070"/>
            <a:ext cx="7758113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Extension to continuous attributes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In the case of continuous attributes the decision tree represents the  classes with a union of </a:t>
            </a:r>
            <a:r>
              <a:rPr lang="en-US" sz="2800" kern="0" dirty="0" smtClean="0"/>
              <a:t>rectangles parallel </a:t>
            </a:r>
            <a:r>
              <a:rPr lang="en-US" sz="2800" kern="0" dirty="0"/>
              <a:t>to the </a:t>
            </a:r>
            <a:r>
              <a:rPr lang="en-US" sz="2800" kern="0" dirty="0" smtClean="0"/>
              <a:t>axes</a:t>
            </a:r>
            <a:endParaRPr lang="hu-HU" sz="2800" kern="0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02418"/>
              </p:ext>
            </p:extLst>
          </p:nvPr>
        </p:nvGraphicFramePr>
        <p:xfrm>
          <a:off x="1199456" y="2336800"/>
          <a:ext cx="3368675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6" r:id="rId5" imgW="3364992" imgH="1965960" progId="SmartDraw.2">
                  <p:embed/>
                </p:oleObj>
              </mc:Choice>
              <mc:Fallback>
                <p:oleObj r:id="rId5" imgW="3364992" imgH="196596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56" y="2336800"/>
                        <a:ext cx="3368675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619374"/>
            <a:ext cx="6089594" cy="26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3464"/>
          <a:stretch/>
        </p:blipFill>
        <p:spPr>
          <a:xfrm>
            <a:off x="8544272" y="-747464"/>
            <a:ext cx="3600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Extension to continuous attributes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3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5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r="19767"/>
          <a:stretch/>
        </p:blipFill>
        <p:spPr>
          <a:xfrm>
            <a:off x="5101200" y="3808939"/>
            <a:ext cx="3301200" cy="3049062"/>
          </a:xfrm>
          <a:prstGeom prst="rect">
            <a:avLst/>
          </a:prstGeom>
        </p:spPr>
      </p:pic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613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/>
              <a:t>So theoretically it can approximate regions with arbitrary </a:t>
            </a:r>
            <a:r>
              <a:rPr lang="en-US" sz="2800" kern="0" dirty="0" smtClean="0"/>
              <a:t>shape</a:t>
            </a:r>
          </a:p>
          <a:p>
            <a:pPr lvl="1"/>
            <a:r>
              <a:rPr lang="en-US" sz="2400" kern="0" dirty="0" smtClean="0"/>
              <a:t>Including </a:t>
            </a:r>
            <a:r>
              <a:rPr lang="en-US" sz="2400" kern="0" dirty="0"/>
              <a:t>disconnected </a:t>
            </a:r>
            <a:r>
              <a:rPr lang="en-US" sz="2400" kern="0" dirty="0" smtClean="0"/>
              <a:t>regions</a:t>
            </a:r>
            <a:endParaRPr lang="en-US" sz="2400" kern="0" dirty="0"/>
          </a:p>
          <a:p>
            <a:pPr lvl="1"/>
            <a:r>
              <a:rPr lang="en-US" sz="2400" kern="0" dirty="0"/>
              <a:t>However, it is not really efficient</a:t>
            </a:r>
          </a:p>
          <a:p>
            <a:pPr lvl="1"/>
            <a:r>
              <a:rPr lang="en-US" sz="2400" kern="0" dirty="0" smtClean="0"/>
              <a:t>Primarily, </a:t>
            </a:r>
            <a:r>
              <a:rPr lang="en-US" sz="2400" kern="0" dirty="0"/>
              <a:t>it is </a:t>
            </a:r>
            <a:r>
              <a:rPr lang="en-US" sz="2400" kern="0" dirty="0" smtClean="0"/>
              <a:t>best for </a:t>
            </a:r>
            <a:r>
              <a:rPr lang="en-US" sz="2400" kern="0" dirty="0"/>
              <a:t>discrete features or mixed </a:t>
            </a:r>
            <a:r>
              <a:rPr lang="en-US" sz="2400" kern="0" dirty="0" smtClean="0"/>
              <a:t>features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9531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Extension to </a:t>
            </a:r>
            <a:r>
              <a:rPr lang="en-US" altLang="hu-HU" dirty="0" smtClean="0">
                <a:solidFill>
                  <a:schemeClr val="tx1"/>
                </a:solidFill>
              </a:rPr>
              <a:t>missing attributes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486400" cy="4525963"/>
          </a:xfrm>
        </p:spPr>
        <p:txBody>
          <a:bodyPr/>
          <a:lstStyle/>
          <a:p>
            <a:r>
              <a:rPr lang="en-US" sz="2800" dirty="0"/>
              <a:t>What can we do if a feature is missing during testing?</a:t>
            </a:r>
          </a:p>
          <a:p>
            <a:pPr lvl="1"/>
            <a:r>
              <a:rPr lang="en-US" sz="2400" dirty="0"/>
              <a:t>During tree building, we count the number </a:t>
            </a:r>
            <a:r>
              <a:rPr lang="en-US" sz="2400" dirty="0" smtClean="0"/>
              <a:t>of </a:t>
            </a:r>
            <a:r>
              <a:rPr lang="en-US" sz="2400" dirty="0"/>
              <a:t>occurrences for each branch</a:t>
            </a:r>
          </a:p>
          <a:p>
            <a:pPr lvl="1"/>
            <a:r>
              <a:rPr lang="en-US" sz="2400" dirty="0"/>
              <a:t>After building the tree, we create an additional </a:t>
            </a:r>
            <a:r>
              <a:rPr lang="en-US" sz="2400" dirty="0" smtClean="0"/>
              <a:t>“</a:t>
            </a:r>
            <a:r>
              <a:rPr lang="en-US" sz="2400" dirty="0"/>
              <a:t>unknown” path, and label it with the label of </a:t>
            </a:r>
            <a:r>
              <a:rPr lang="en-US" sz="2400" dirty="0" smtClean="0"/>
              <a:t>the </a:t>
            </a:r>
            <a:r>
              <a:rPr lang="en-US" sz="2400" dirty="0"/>
              <a:t>most frequent </a:t>
            </a:r>
            <a:r>
              <a:rPr lang="en-US" sz="2400" dirty="0" smtClean="0"/>
              <a:t>path</a:t>
            </a:r>
            <a:endParaRPr lang="en-US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484784"/>
            <a:ext cx="503531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Extension to missing attributes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 smtClean="0"/>
              <a:t>And if </a:t>
            </a:r>
            <a:r>
              <a:rPr lang="en-US" sz="2800" dirty="0"/>
              <a:t>there are missing features </a:t>
            </a:r>
            <a:r>
              <a:rPr lang="en-US" sz="2800" dirty="0" smtClean="0"/>
              <a:t>during </a:t>
            </a:r>
            <a:r>
              <a:rPr lang="en-US" sz="2800" dirty="0"/>
              <a:t>training (tree building</a:t>
            </a:r>
            <a:r>
              <a:rPr lang="en-US" sz="2800" dirty="0" smtClean="0"/>
              <a:t>)?</a:t>
            </a:r>
          </a:p>
          <a:p>
            <a:pPr lvl="1"/>
            <a:r>
              <a:rPr lang="en-US" sz="2400" dirty="0" smtClean="0"/>
              <a:t>…we </a:t>
            </a:r>
            <a:r>
              <a:rPr lang="en-US" sz="2400" dirty="0"/>
              <a:t>assume that these correspond to the majority of the samples</a:t>
            </a:r>
          </a:p>
          <a:p>
            <a:r>
              <a:rPr lang="en-US" sz="2800" dirty="0" smtClean="0"/>
              <a:t>A strategy for handling this case:</a:t>
            </a:r>
          </a:p>
          <a:p>
            <a:pPr lvl="1"/>
            <a:r>
              <a:rPr lang="en-US" sz="2400" dirty="0" smtClean="0"/>
              <a:t>Let’s </a:t>
            </a:r>
            <a:r>
              <a:rPr lang="en-US" sz="2400" dirty="0"/>
              <a:t>build the tree without using the samples that have missing </a:t>
            </a:r>
            <a:r>
              <a:rPr lang="en-US" sz="2400" dirty="0" smtClean="0"/>
              <a:t>features</a:t>
            </a:r>
            <a:endParaRPr lang="en-US" sz="2400" dirty="0"/>
          </a:p>
          <a:p>
            <a:pPr lvl="1"/>
            <a:r>
              <a:rPr lang="en-US" sz="2400" dirty="0"/>
              <a:t>From the occurrences of each branch we can create probability estimates (similarly to the method shown above)</a:t>
            </a:r>
          </a:p>
          <a:p>
            <a:pPr lvl="1"/>
            <a:r>
              <a:rPr lang="en-US" sz="2400" dirty="0"/>
              <a:t>We assign the most probable value to each missing </a:t>
            </a:r>
            <a:r>
              <a:rPr lang="en-US" sz="2400" dirty="0" smtClean="0"/>
              <a:t>feature</a:t>
            </a:r>
          </a:p>
          <a:p>
            <a:pPr lvl="1"/>
            <a:r>
              <a:rPr lang="en-US" sz="2400" dirty="0" smtClean="0"/>
              <a:t>We re-build the </a:t>
            </a:r>
            <a:r>
              <a:rPr lang="en-US" sz="2400" dirty="0"/>
              <a:t>tree by using also the samples with the missing features</a:t>
            </a:r>
          </a:p>
          <a:p>
            <a:r>
              <a:rPr lang="en-US" sz="2800" dirty="0"/>
              <a:t>There are many other methods for this – more or less </a:t>
            </a:r>
            <a:r>
              <a:rPr lang="en-US" sz="2800" dirty="0" smtClean="0"/>
              <a:t>sophisticated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50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Refining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information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gain</a:t>
            </a:r>
            <a:r>
              <a:rPr lang="en-US" altLang="hu-HU" dirty="0" smtClean="0">
                <a:solidFill>
                  <a:schemeClr val="tx1"/>
                </a:solidFill>
              </a:rPr>
              <a:t> function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/>
              <a:t>The information gain </a:t>
            </a:r>
            <a:r>
              <a:rPr lang="en-US" sz="2800" dirty="0" err="1"/>
              <a:t>fwill</a:t>
            </a:r>
            <a:r>
              <a:rPr lang="en-US" sz="2800" dirty="0"/>
              <a:t> prefer attributes that have many values</a:t>
            </a:r>
          </a:p>
          <a:p>
            <a:pPr lvl="1"/>
            <a:r>
              <a:rPr lang="en-US" sz="2400" dirty="0"/>
              <a:t>It will cause problems when some attributes have many more possible values than others</a:t>
            </a:r>
          </a:p>
          <a:p>
            <a:pPr lvl="1"/>
            <a:r>
              <a:rPr lang="en-US" sz="2400" dirty="0"/>
              <a:t>Extreme example: consider the </a:t>
            </a:r>
            <a:r>
              <a:rPr lang="en-US" sz="2400" dirty="0" err="1"/>
              <a:t>playTennis</a:t>
            </a:r>
            <a:r>
              <a:rPr lang="en-US" sz="2400" dirty="0"/>
              <a:t> function with the Date added as an attribute to the training samples</a:t>
            </a:r>
          </a:p>
          <a:p>
            <a:r>
              <a:rPr lang="en-US" sz="2800" dirty="0"/>
              <a:t>It would be selected as the root, resulting in a very broad tree that creates too many small branches with very few data in each branch</a:t>
            </a:r>
          </a:p>
          <a:p>
            <a:r>
              <a:rPr lang="en-US" sz="2800" dirty="0"/>
              <a:t>This tree would strongly </a:t>
            </a:r>
            <a:r>
              <a:rPr lang="en-US" sz="2800" dirty="0" err="1"/>
              <a:t>overfit</a:t>
            </a:r>
            <a:r>
              <a:rPr lang="en-US" sz="2800" dirty="0"/>
              <a:t> the training data, and </a:t>
            </a:r>
            <a:r>
              <a:rPr lang="en-US" sz="2800" b="1" dirty="0"/>
              <a:t>generalize poorly </a:t>
            </a:r>
            <a:r>
              <a:rPr lang="en-US" sz="2800" dirty="0"/>
              <a:t>to the test data</a:t>
            </a:r>
          </a:p>
          <a:p>
            <a:r>
              <a:rPr lang="en-US" sz="2800" dirty="0"/>
              <a:t>We would like to modify the information gain so that it penalizes such </a:t>
            </a:r>
            <a:r>
              <a:rPr lang="en-US" sz="2800" dirty="0" smtClean="0"/>
              <a:t>attributes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4328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521734"/>
            <a:ext cx="3700427" cy="261427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Classification and regression trees (CART)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862664" cy="4525963"/>
          </a:xfrm>
        </p:spPr>
        <p:txBody>
          <a:bodyPr/>
          <a:lstStyle/>
          <a:p>
            <a:r>
              <a:rPr lang="en-US" sz="2800" dirty="0"/>
              <a:t>This is the other most popular implementation besides C4.5</a:t>
            </a:r>
          </a:p>
          <a:p>
            <a:r>
              <a:rPr lang="en-US" sz="2800" dirty="0"/>
              <a:t>The </a:t>
            </a:r>
            <a:r>
              <a:rPr lang="hu-HU" sz="2800" dirty="0" smtClean="0"/>
              <a:t>main </a:t>
            </a:r>
            <a:r>
              <a:rPr lang="en-US" sz="2800" dirty="0" smtClean="0"/>
              <a:t>difference </a:t>
            </a:r>
            <a:r>
              <a:rPr lang="en-US" sz="2800" dirty="0"/>
              <a:t>is that instead of entropy, is uses the </a:t>
            </a:r>
            <a:r>
              <a:rPr lang="en-US" sz="2800" dirty="0" err="1"/>
              <a:t>Gini</a:t>
            </a:r>
            <a:r>
              <a:rPr lang="en-US" sz="2800" dirty="0"/>
              <a:t> index as the impurity </a:t>
            </a:r>
            <a:r>
              <a:rPr lang="en-US" sz="2800" dirty="0" smtClean="0"/>
              <a:t>measure</a:t>
            </a:r>
            <a:endParaRPr lang="hu-HU" sz="2800" dirty="0"/>
          </a:p>
          <a:p>
            <a:pPr lvl="1"/>
            <a:r>
              <a:rPr lang="hu-HU" sz="2400" dirty="0"/>
              <a:t>„</a:t>
            </a:r>
            <a:r>
              <a:rPr lang="hu-HU" sz="2400" i="1" dirty="0"/>
              <a:t>Gini </a:t>
            </a:r>
            <a:r>
              <a:rPr lang="hu-HU" sz="2400" i="1" dirty="0" err="1"/>
              <a:t>impurity</a:t>
            </a:r>
            <a:r>
              <a:rPr lang="hu-HU" sz="2400" i="1" dirty="0"/>
              <a:t> is a </a:t>
            </a:r>
            <a:r>
              <a:rPr lang="hu-HU" sz="2400" i="1" dirty="0" err="1"/>
              <a:t>measure</a:t>
            </a:r>
            <a:r>
              <a:rPr lang="hu-HU" sz="2400" i="1" dirty="0"/>
              <a:t> of </a:t>
            </a:r>
            <a:r>
              <a:rPr lang="hu-HU" sz="2400" i="1" dirty="0" err="1"/>
              <a:t>how</a:t>
            </a:r>
            <a:r>
              <a:rPr lang="hu-HU" sz="2400" i="1" dirty="0"/>
              <a:t> </a:t>
            </a:r>
            <a:r>
              <a:rPr lang="hu-HU" sz="2400" i="1" dirty="0" err="1"/>
              <a:t>often</a:t>
            </a:r>
            <a:r>
              <a:rPr lang="hu-HU" sz="2400" i="1" dirty="0"/>
              <a:t> a </a:t>
            </a:r>
            <a:r>
              <a:rPr lang="hu-HU" sz="2400" i="1" dirty="0" err="1" smtClean="0"/>
              <a:t>randomly</a:t>
            </a:r>
            <a:r>
              <a:rPr lang="hu-HU" sz="2400" i="1" dirty="0" smtClean="0"/>
              <a:t> </a:t>
            </a:r>
            <a:r>
              <a:rPr lang="hu-HU" sz="2400" i="1" dirty="0" err="1"/>
              <a:t>chosen</a:t>
            </a:r>
            <a:r>
              <a:rPr lang="hu-HU" sz="2400" i="1" dirty="0"/>
              <a:t> </a:t>
            </a:r>
            <a:r>
              <a:rPr lang="hu-HU" sz="2400" i="1" dirty="0" err="1"/>
              <a:t>element</a:t>
            </a:r>
            <a:r>
              <a:rPr lang="hu-HU" sz="2400" i="1" dirty="0"/>
              <a:t> </a:t>
            </a:r>
            <a:r>
              <a:rPr lang="hu-HU" sz="2400" i="1" dirty="0" err="1"/>
              <a:t>from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set</a:t>
            </a:r>
            <a:r>
              <a:rPr lang="hu-HU" sz="2400" i="1" dirty="0"/>
              <a:t> </a:t>
            </a:r>
            <a:r>
              <a:rPr lang="hu-HU" sz="2400" i="1" dirty="0" err="1"/>
              <a:t>would</a:t>
            </a:r>
            <a:r>
              <a:rPr lang="hu-HU" sz="2400" i="1" dirty="0"/>
              <a:t> be </a:t>
            </a:r>
            <a:r>
              <a:rPr lang="hu-HU" sz="2400" i="1" dirty="0" err="1"/>
              <a:t>incorrectly</a:t>
            </a:r>
            <a:r>
              <a:rPr lang="hu-HU" sz="2400" i="1" dirty="0"/>
              <a:t> </a:t>
            </a:r>
            <a:r>
              <a:rPr lang="hu-HU" sz="2400" i="1" dirty="0" err="1"/>
              <a:t>labeled</a:t>
            </a:r>
            <a:r>
              <a:rPr lang="hu-HU" sz="2400" i="1" dirty="0"/>
              <a:t> </a:t>
            </a:r>
            <a:r>
              <a:rPr lang="hu-HU" sz="2400" i="1" dirty="0" err="1"/>
              <a:t>if</a:t>
            </a:r>
            <a:r>
              <a:rPr lang="hu-HU" sz="2400" i="1" dirty="0"/>
              <a:t> </a:t>
            </a:r>
            <a:r>
              <a:rPr lang="hu-HU" sz="2400" i="1" dirty="0" err="1"/>
              <a:t>it</a:t>
            </a:r>
            <a:r>
              <a:rPr lang="hu-HU" sz="2400" i="1" dirty="0"/>
              <a:t> </a:t>
            </a:r>
            <a:r>
              <a:rPr lang="hu-HU" sz="2400" i="1" dirty="0" err="1"/>
              <a:t>was</a:t>
            </a:r>
            <a:r>
              <a:rPr lang="hu-HU" sz="2400" i="1" dirty="0"/>
              <a:t> </a:t>
            </a:r>
            <a:r>
              <a:rPr lang="hu-HU" sz="2400" i="1" dirty="0" err="1"/>
              <a:t>randomly</a:t>
            </a:r>
            <a:r>
              <a:rPr lang="hu-HU" sz="2400" i="1" dirty="0"/>
              <a:t> </a:t>
            </a:r>
            <a:r>
              <a:rPr lang="hu-HU" sz="2400" i="1" dirty="0" err="1"/>
              <a:t>labeled</a:t>
            </a:r>
            <a:r>
              <a:rPr lang="hu-HU" sz="2400" i="1" dirty="0"/>
              <a:t> </a:t>
            </a:r>
            <a:r>
              <a:rPr lang="hu-HU" sz="2400" i="1" dirty="0" err="1"/>
              <a:t>according</a:t>
            </a:r>
            <a:r>
              <a:rPr lang="hu-HU" sz="2400" i="1" dirty="0"/>
              <a:t> </a:t>
            </a:r>
            <a:r>
              <a:rPr lang="hu-HU" sz="2400" i="1" dirty="0" err="1"/>
              <a:t>to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distribution</a:t>
            </a:r>
            <a:r>
              <a:rPr lang="hu-HU" sz="2400" i="1" dirty="0"/>
              <a:t> of </a:t>
            </a:r>
            <a:r>
              <a:rPr lang="hu-HU" sz="2400" i="1" dirty="0" err="1"/>
              <a:t>labels</a:t>
            </a:r>
            <a:r>
              <a:rPr lang="hu-HU" sz="2400" i="1" dirty="0"/>
              <a:t> </a:t>
            </a:r>
            <a:r>
              <a:rPr lang="hu-HU" sz="2400" i="1" dirty="0" err="1"/>
              <a:t>in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subset</a:t>
            </a:r>
            <a:r>
              <a:rPr lang="hu-HU" sz="2400" i="1" dirty="0"/>
              <a:t>.</a:t>
            </a:r>
            <a:r>
              <a:rPr lang="hu-HU" sz="2400" dirty="0"/>
              <a:t>”</a:t>
            </a:r>
          </a:p>
          <a:p>
            <a:endParaRPr lang="hu-H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070692"/>
            <a:ext cx="6786372" cy="102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521734"/>
            <a:ext cx="3700427" cy="261427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Classification and regression trees (CART)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862664" cy="4525963"/>
          </a:xfrm>
        </p:spPr>
        <p:txBody>
          <a:bodyPr/>
          <a:lstStyle/>
          <a:p>
            <a:r>
              <a:rPr lang="en-US" sz="2800" dirty="0"/>
              <a:t>This is the other most popular implementation besides C4.5</a:t>
            </a:r>
          </a:p>
          <a:p>
            <a:r>
              <a:rPr lang="en-US" sz="2800" dirty="0"/>
              <a:t>The </a:t>
            </a:r>
            <a:r>
              <a:rPr lang="hu-HU" sz="2800" dirty="0"/>
              <a:t>main </a:t>
            </a:r>
            <a:r>
              <a:rPr lang="en-US" sz="2800" dirty="0"/>
              <a:t>difference is that instead of entropy, is uses the </a:t>
            </a:r>
            <a:r>
              <a:rPr lang="en-US" sz="2800" dirty="0" err="1"/>
              <a:t>Gini</a:t>
            </a:r>
            <a:r>
              <a:rPr lang="en-US" sz="2800" dirty="0"/>
              <a:t> index as the impurity measure</a:t>
            </a:r>
            <a:endParaRPr lang="hu-HU" sz="2800" dirty="0"/>
          </a:p>
          <a:p>
            <a:pPr lvl="1"/>
            <a:r>
              <a:rPr lang="hu-HU" sz="2400" dirty="0" smtClean="0"/>
              <a:t>„</a:t>
            </a:r>
            <a:r>
              <a:rPr lang="hu-HU" sz="2400" i="1" dirty="0"/>
              <a:t>Gini </a:t>
            </a:r>
            <a:r>
              <a:rPr lang="hu-HU" sz="2400" i="1" dirty="0" err="1"/>
              <a:t>impurity</a:t>
            </a:r>
            <a:r>
              <a:rPr lang="hu-HU" sz="2400" i="1" dirty="0"/>
              <a:t> is a </a:t>
            </a:r>
            <a:r>
              <a:rPr lang="hu-HU" sz="2400" i="1" dirty="0" err="1"/>
              <a:t>measure</a:t>
            </a:r>
            <a:r>
              <a:rPr lang="hu-HU" sz="2400" i="1" dirty="0"/>
              <a:t> of </a:t>
            </a:r>
            <a:r>
              <a:rPr lang="hu-HU" sz="2400" i="1" dirty="0" err="1"/>
              <a:t>how</a:t>
            </a:r>
            <a:r>
              <a:rPr lang="hu-HU" sz="2400" i="1" dirty="0"/>
              <a:t> </a:t>
            </a:r>
            <a:r>
              <a:rPr lang="hu-HU" sz="2400" i="1" dirty="0" err="1"/>
              <a:t>often</a:t>
            </a:r>
            <a:r>
              <a:rPr lang="hu-HU" sz="2400" i="1" dirty="0"/>
              <a:t> a </a:t>
            </a:r>
            <a:r>
              <a:rPr lang="hu-HU" sz="2400" i="1" dirty="0" err="1" smtClean="0"/>
              <a:t>randomly</a:t>
            </a:r>
            <a:r>
              <a:rPr lang="hu-HU" sz="2400" i="1" dirty="0" smtClean="0"/>
              <a:t> </a:t>
            </a:r>
            <a:r>
              <a:rPr lang="hu-HU" sz="2400" i="1" dirty="0" err="1"/>
              <a:t>chosen</a:t>
            </a:r>
            <a:r>
              <a:rPr lang="hu-HU" sz="2400" i="1" dirty="0"/>
              <a:t> </a:t>
            </a:r>
            <a:r>
              <a:rPr lang="hu-HU" sz="2400" i="1" dirty="0" err="1"/>
              <a:t>element</a:t>
            </a:r>
            <a:r>
              <a:rPr lang="hu-HU" sz="2400" i="1" dirty="0"/>
              <a:t> </a:t>
            </a:r>
            <a:r>
              <a:rPr lang="hu-HU" sz="2400" i="1" dirty="0" err="1"/>
              <a:t>from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set</a:t>
            </a:r>
            <a:r>
              <a:rPr lang="hu-HU" sz="2400" i="1" dirty="0"/>
              <a:t> </a:t>
            </a:r>
            <a:r>
              <a:rPr lang="hu-HU" sz="2400" i="1" dirty="0" err="1"/>
              <a:t>would</a:t>
            </a:r>
            <a:r>
              <a:rPr lang="hu-HU" sz="2400" i="1" dirty="0"/>
              <a:t> be </a:t>
            </a:r>
            <a:r>
              <a:rPr lang="hu-HU" sz="2400" i="1" dirty="0" err="1"/>
              <a:t>incorrectly</a:t>
            </a:r>
            <a:r>
              <a:rPr lang="hu-HU" sz="2400" i="1" dirty="0"/>
              <a:t> </a:t>
            </a:r>
            <a:r>
              <a:rPr lang="hu-HU" sz="2400" i="1" dirty="0" err="1"/>
              <a:t>labeled</a:t>
            </a:r>
            <a:r>
              <a:rPr lang="hu-HU" sz="2400" i="1" dirty="0"/>
              <a:t> </a:t>
            </a:r>
            <a:r>
              <a:rPr lang="hu-HU" sz="2400" i="1" dirty="0" err="1"/>
              <a:t>if</a:t>
            </a:r>
            <a:r>
              <a:rPr lang="hu-HU" sz="2400" i="1" dirty="0"/>
              <a:t> </a:t>
            </a:r>
            <a:r>
              <a:rPr lang="hu-HU" sz="2400" i="1" dirty="0" err="1"/>
              <a:t>it</a:t>
            </a:r>
            <a:r>
              <a:rPr lang="hu-HU" sz="2400" i="1" dirty="0"/>
              <a:t> </a:t>
            </a:r>
            <a:r>
              <a:rPr lang="hu-HU" sz="2400" i="1" dirty="0" err="1"/>
              <a:t>was</a:t>
            </a:r>
            <a:r>
              <a:rPr lang="hu-HU" sz="2400" i="1" dirty="0"/>
              <a:t> </a:t>
            </a:r>
            <a:r>
              <a:rPr lang="hu-HU" sz="2400" i="1" dirty="0" err="1"/>
              <a:t>randomly</a:t>
            </a:r>
            <a:r>
              <a:rPr lang="hu-HU" sz="2400" i="1" dirty="0"/>
              <a:t> </a:t>
            </a:r>
            <a:r>
              <a:rPr lang="hu-HU" sz="2400" i="1" dirty="0" err="1"/>
              <a:t>labeled</a:t>
            </a:r>
            <a:r>
              <a:rPr lang="hu-HU" sz="2400" i="1" dirty="0"/>
              <a:t> </a:t>
            </a:r>
            <a:r>
              <a:rPr lang="hu-HU" sz="2400" i="1" dirty="0" err="1"/>
              <a:t>according</a:t>
            </a:r>
            <a:r>
              <a:rPr lang="hu-HU" sz="2400" i="1" dirty="0"/>
              <a:t> </a:t>
            </a:r>
            <a:r>
              <a:rPr lang="hu-HU" sz="2400" i="1" dirty="0" err="1"/>
              <a:t>to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distribution</a:t>
            </a:r>
            <a:r>
              <a:rPr lang="hu-HU" sz="2400" i="1" dirty="0"/>
              <a:t> of </a:t>
            </a:r>
            <a:r>
              <a:rPr lang="hu-HU" sz="2400" i="1" dirty="0" err="1"/>
              <a:t>labels</a:t>
            </a:r>
            <a:r>
              <a:rPr lang="hu-HU" sz="2400" i="1" dirty="0"/>
              <a:t> </a:t>
            </a:r>
            <a:r>
              <a:rPr lang="hu-HU" sz="2400" i="1" dirty="0" err="1"/>
              <a:t>in</a:t>
            </a:r>
            <a:r>
              <a:rPr lang="hu-HU" sz="2400" i="1" dirty="0"/>
              <a:t> </a:t>
            </a:r>
            <a:r>
              <a:rPr lang="hu-HU" sz="2400" i="1" dirty="0" err="1"/>
              <a:t>the</a:t>
            </a:r>
            <a:r>
              <a:rPr lang="hu-HU" sz="2400" i="1" dirty="0"/>
              <a:t> </a:t>
            </a:r>
            <a:r>
              <a:rPr lang="hu-HU" sz="2400" i="1" dirty="0" err="1"/>
              <a:t>subset</a:t>
            </a:r>
            <a:r>
              <a:rPr lang="hu-HU" sz="2400" i="1" dirty="0"/>
              <a:t>.</a:t>
            </a:r>
            <a:r>
              <a:rPr lang="hu-HU" sz="2400" dirty="0"/>
              <a:t>”</a:t>
            </a:r>
          </a:p>
          <a:p>
            <a:endParaRPr lang="hu-H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5070692"/>
            <a:ext cx="6786372" cy="102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gyenes összekötő nyíllal 8"/>
          <p:cNvCxnSpPr/>
          <p:nvPr/>
        </p:nvCxnSpPr>
        <p:spPr>
          <a:xfrm>
            <a:off x="2362320" y="3933056"/>
            <a:ext cx="637336" cy="14401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2851812" y="4344378"/>
            <a:ext cx="665692" cy="9568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851812" y="4344378"/>
            <a:ext cx="2658932" cy="10288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2362320" y="3933056"/>
            <a:ext cx="2509544" cy="14401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 3"/>
          <p:cNvSpPr/>
          <p:nvPr/>
        </p:nvSpPr>
        <p:spPr>
          <a:xfrm>
            <a:off x="1343472" y="3521734"/>
            <a:ext cx="2448272" cy="411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1343472" y="3933056"/>
            <a:ext cx="2592288" cy="411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3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Example task</a:t>
            </a:r>
            <a:endParaRPr lang="hu-H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12" y="1124744"/>
            <a:ext cx="6984776" cy="495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2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132856"/>
            <a:ext cx="3857538" cy="88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err="1" smtClean="0">
                <a:solidFill>
                  <a:schemeClr val="tx1"/>
                </a:solidFill>
              </a:rPr>
              <a:t>Gini</a:t>
            </a:r>
            <a:r>
              <a:rPr lang="en-US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impurity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3142" y="1259632"/>
            <a:ext cx="11131490" cy="4525963"/>
          </a:xfrm>
        </p:spPr>
        <p:txBody>
          <a:bodyPr/>
          <a:lstStyle/>
          <a:p>
            <a:r>
              <a:rPr lang="en-US" sz="2800" dirty="0" err="1" smtClean="0"/>
              <a:t>Gini</a:t>
            </a:r>
            <a:r>
              <a:rPr lang="en-US" sz="2800" dirty="0" smtClean="0"/>
              <a:t> impurity:</a:t>
            </a:r>
          </a:p>
          <a:p>
            <a:pPr lvl="1"/>
            <a:endParaRPr lang="en-US" sz="2400" dirty="0" smtClean="0"/>
          </a:p>
          <a:p>
            <a:r>
              <a:rPr lang="en-US" sz="2800" dirty="0"/>
              <a:t>And the average </a:t>
            </a:r>
            <a:r>
              <a:rPr lang="en-US" sz="2800" dirty="0" err="1"/>
              <a:t>Gini</a:t>
            </a:r>
            <a:r>
              <a:rPr lang="en-US" sz="2800" dirty="0"/>
              <a:t> index is calculated </a:t>
            </a:r>
            <a:r>
              <a:rPr lang="en-US" sz="2800" dirty="0" smtClean="0"/>
              <a:t>as</a:t>
            </a:r>
            <a:r>
              <a:rPr lang="hu-HU" sz="2800" dirty="0"/>
              <a:t>:</a:t>
            </a:r>
            <a:endParaRPr lang="en-US" sz="2800" dirty="0"/>
          </a:p>
          <a:p>
            <a:pPr marL="457200" lvl="1" indent="0">
              <a:buNone/>
            </a:pPr>
            <a:r>
              <a:rPr lang="en-US" sz="2400" dirty="0" smtClean="0"/>
              <a:t>(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individual</a:t>
            </a:r>
            <a:r>
              <a:rPr lang="hu-HU" sz="2400" dirty="0" smtClean="0"/>
              <a:t> </a:t>
            </a:r>
            <a:r>
              <a:rPr lang="hu-HU" sz="2400" dirty="0" smtClean="0"/>
              <a:t>Gini </a:t>
            </a:r>
            <a:r>
              <a:rPr lang="hu-HU" sz="2400" dirty="0" err="1" smtClean="0"/>
              <a:t>values</a:t>
            </a:r>
            <a:r>
              <a:rPr lang="hu-HU" sz="2400" dirty="0" smtClean="0"/>
              <a:t> </a:t>
            </a:r>
            <a:r>
              <a:rPr lang="hu-HU" sz="2400" dirty="0" err="1" smtClean="0"/>
              <a:t>weighted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no. of </a:t>
            </a:r>
            <a:r>
              <a:rPr lang="hu-HU" sz="2400" dirty="0" err="1" smtClean="0"/>
              <a:t>samples</a:t>
            </a:r>
            <a:r>
              <a:rPr lang="hu-HU" sz="2400" dirty="0" smtClean="0"/>
              <a:t>)</a:t>
            </a:r>
            <a:endParaRPr lang="hu-HU" sz="2400" dirty="0"/>
          </a:p>
          <a:p>
            <a:r>
              <a:rPr lang="en-US" sz="2800" dirty="0"/>
              <a:t>Finally, the </a:t>
            </a:r>
            <a:r>
              <a:rPr lang="hu-HU" sz="2800" dirty="0" smtClean="0"/>
              <a:t>„</a:t>
            </a:r>
            <a:r>
              <a:rPr lang="en-US" sz="2800" dirty="0" err="1" smtClean="0"/>
              <a:t>Gini</a:t>
            </a:r>
            <a:r>
              <a:rPr lang="en-US" sz="2800" dirty="0" smtClean="0"/>
              <a:t> gain</a:t>
            </a:r>
            <a:r>
              <a:rPr lang="hu-HU" sz="2800" dirty="0" smtClean="0"/>
              <a:t>”</a:t>
            </a:r>
            <a:r>
              <a:rPr lang="en-US" sz="2800" dirty="0" smtClean="0"/>
              <a:t> </a:t>
            </a:r>
            <a:r>
              <a:rPr lang="en-US" sz="2800" dirty="0"/>
              <a:t>is calculated similarly to the information gain</a:t>
            </a:r>
          </a:p>
          <a:p>
            <a:pPr lvl="1"/>
            <a:r>
              <a:rPr lang="hu-HU" sz="2400" dirty="0" err="1" smtClean="0"/>
              <a:t>But</a:t>
            </a:r>
            <a:r>
              <a:rPr lang="hu-HU" sz="2400" dirty="0" smtClean="0"/>
              <a:t> </a:t>
            </a:r>
            <a:r>
              <a:rPr lang="hu-HU" sz="2400" dirty="0" err="1" smtClean="0"/>
              <a:t>it</a:t>
            </a:r>
            <a:r>
              <a:rPr lang="hu-HU" sz="2400" dirty="0" smtClean="0"/>
              <a:t> is </a:t>
            </a:r>
            <a:r>
              <a:rPr lang="hu-HU" sz="2400" dirty="0" err="1" smtClean="0"/>
              <a:t>not</a:t>
            </a:r>
            <a:r>
              <a:rPr lang="hu-HU" sz="2400" dirty="0" smtClean="0"/>
              <a:t> </a:t>
            </a:r>
            <a:r>
              <a:rPr lang="en-US" sz="2400" dirty="0" smtClean="0"/>
              <a:t>necessary </a:t>
            </a:r>
            <a:r>
              <a:rPr lang="hu-HU" sz="2400" dirty="0" smtClean="0"/>
              <a:t>(</a:t>
            </a:r>
            <a:r>
              <a:rPr lang="en-US" sz="2400" dirty="0" smtClean="0"/>
              <a:t>larger</a:t>
            </a:r>
            <a:r>
              <a:rPr lang="hu-HU" sz="2400" dirty="0" smtClean="0"/>
              <a:t> </a:t>
            </a:r>
            <a:r>
              <a:rPr lang="hu-HU" sz="2400" dirty="0" err="1" smtClean="0"/>
              <a:t>Gain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</a:t>
            </a:r>
            <a:r>
              <a:rPr lang="hu-HU" sz="2400" dirty="0" smtClean="0"/>
              <a:t> </a:t>
            </a:r>
            <a:r>
              <a:rPr lang="en-US" sz="2400" dirty="0" smtClean="0"/>
              <a:t>smaller </a:t>
            </a:r>
            <a:r>
              <a:rPr lang="hu-HU" sz="2400" dirty="0" smtClean="0"/>
              <a:t>Gini </a:t>
            </a:r>
            <a:r>
              <a:rPr lang="hu-HU" sz="2400" dirty="0" err="1" smtClean="0"/>
              <a:t>impurity</a:t>
            </a:r>
            <a:r>
              <a:rPr lang="en-US" sz="2400" dirty="0" smtClean="0"/>
              <a:t>)</a:t>
            </a:r>
            <a:endParaRPr lang="hu-HU" sz="2400" dirty="0"/>
          </a:p>
          <a:p>
            <a:r>
              <a:rPr lang="en-US" sz="2800" dirty="0" smtClean="0"/>
              <a:t>Other difference with CART: it can use multivariate decisions</a:t>
            </a:r>
          </a:p>
          <a:p>
            <a:pPr lvl="1"/>
            <a:r>
              <a:rPr lang="en-US" sz="2400" dirty="0"/>
              <a:t>Decisions </a:t>
            </a:r>
            <a:r>
              <a:rPr lang="en-US" sz="2400" dirty="0" smtClean="0"/>
              <a:t>are </a:t>
            </a:r>
            <a:r>
              <a:rPr lang="en-US" sz="2400" dirty="0"/>
              <a:t>built on more </a:t>
            </a:r>
            <a:r>
              <a:rPr lang="en-US" sz="2400" dirty="0" smtClean="0"/>
              <a:t>attributes (at the same time!), </a:t>
            </a:r>
            <a:r>
              <a:rPr lang="en-US" sz="2400" dirty="0"/>
              <a:t>not </a:t>
            </a:r>
            <a:r>
              <a:rPr lang="en-US" sz="2400" dirty="0" smtClean="0"/>
              <a:t>on just one</a:t>
            </a:r>
            <a:endParaRPr lang="hu-HU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052736"/>
            <a:ext cx="6786372" cy="102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3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Example for </a:t>
            </a:r>
            <a:r>
              <a:rPr lang="en-US" altLang="hu-HU" dirty="0" err="1" smtClean="0">
                <a:solidFill>
                  <a:schemeClr val="tx1"/>
                </a:solidFill>
              </a:rPr>
              <a:t>Gini</a:t>
            </a:r>
            <a:r>
              <a:rPr lang="en-US" altLang="hu-HU" dirty="0" smtClean="0">
                <a:solidFill>
                  <a:schemeClr val="tx1"/>
                </a:solidFill>
              </a:rPr>
              <a:t> Impurity (NOT </a:t>
            </a:r>
            <a:r>
              <a:rPr lang="en-US" altLang="hu-HU" dirty="0" smtClean="0">
                <a:solidFill>
                  <a:schemeClr val="tx1"/>
                </a:solidFill>
              </a:rPr>
              <a:t>gain!)</a:t>
            </a:r>
            <a:endParaRPr lang="hu-HU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279828" y="3874417"/>
            <a:ext cx="3568700" cy="2074863"/>
            <a:chOff x="3408" y="2880"/>
            <a:chExt cx="2248" cy="1154"/>
          </a:xfrm>
        </p:grpSpPr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>
              <a:off x="3806" y="3091"/>
              <a:ext cx="47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4439" y="3091"/>
              <a:ext cx="43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123" y="2880"/>
              <a:ext cx="556" cy="2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A</a:t>
              </a:r>
              <a:r>
                <a:rPr lang="en-US" altLang="hu-HU" sz="2400" b="0" baseline="-25000" dirty="0">
                  <a:solidFill>
                    <a:schemeClr val="tx1"/>
                  </a:solidFill>
                  <a:latin typeface="Tahoma" panose="020B0604030504040204" pitchFamily="34" charset="0"/>
                </a:rPr>
                <a:t>2</a:t>
              </a: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=?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727" y="3372"/>
              <a:ext cx="491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True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4518" y="3372"/>
              <a:ext cx="544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False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408" y="3744"/>
              <a:ext cx="1036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[18+, 33-]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714" y="3758"/>
              <a:ext cx="931" cy="2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[11+, 2-]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4704" y="2880"/>
              <a:ext cx="95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>
                  <a:solidFill>
                    <a:schemeClr val="tx1"/>
                  </a:solidFill>
                  <a:latin typeface="Tahoma" panose="020B0604030504040204" pitchFamily="34" charset="0"/>
                </a:rPr>
                <a:t>[29+,35-]</a:t>
              </a:r>
            </a:p>
          </p:txBody>
        </p: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820446" y="1062986"/>
            <a:ext cx="4248279" cy="292592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sv-SE" altLang="hu-HU" sz="2200" b="0" dirty="0">
                <a:latin typeface="+mn-lt"/>
              </a:rPr>
              <a:t>Gini([18+,33-]) =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sv-SE" altLang="hu-HU" sz="2200" b="0" dirty="0">
                <a:latin typeface="+mn-lt"/>
              </a:rPr>
              <a:t>= 1 - ((18/51)2 +(33/51)2) = 0,46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sv-SE" altLang="hu-HU" sz="2200" b="0" dirty="0">
                <a:latin typeface="+mn-lt"/>
              </a:rPr>
              <a:t>Gini([11+,2-]) =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sv-SE" altLang="hu-HU" sz="2200" b="0" dirty="0">
                <a:latin typeface="+mn-lt"/>
              </a:rPr>
              <a:t>= 1 - ((11/13)2 +(2/13)2) = 0,26</a:t>
            </a:r>
          </a:p>
          <a:p>
            <a:pPr eaLnBrk="1" hangingPunct="1">
              <a:lnSpc>
                <a:spcPct val="50000"/>
              </a:lnSpc>
              <a:spcBef>
                <a:spcPts val="1320"/>
              </a:spcBef>
              <a:buNone/>
            </a:pPr>
            <a:r>
              <a:rPr lang="en-US" altLang="hu-HU" sz="2200" b="0" dirty="0">
                <a:latin typeface="+mn-lt"/>
              </a:rPr>
              <a:t>Weighted Impurity =</a:t>
            </a:r>
            <a:endParaRPr lang="sv-SE" altLang="hu-HU" sz="2200" b="0" dirty="0"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ts val="1320"/>
              </a:spcBef>
              <a:buNone/>
            </a:pPr>
            <a:r>
              <a:rPr lang="sv-SE" altLang="hu-HU" sz="2200" b="0" dirty="0">
                <a:latin typeface="+mn-lt"/>
              </a:rPr>
              <a:t>      </a:t>
            </a:r>
            <a:r>
              <a:rPr lang="sv-SE" altLang="hu-HU" sz="2200" b="0" dirty="0" smtClean="0">
                <a:latin typeface="+mn-lt"/>
              </a:rPr>
              <a:t>51/64 </a:t>
            </a:r>
            <a:r>
              <a:rPr lang="sv-SE" altLang="hu-HU" sz="2200" b="0" dirty="0">
                <a:latin typeface="+mn-lt"/>
              </a:rPr>
              <a:t>* Gini([18+, 33-]) </a:t>
            </a:r>
          </a:p>
          <a:p>
            <a:pPr eaLnBrk="1" hangingPunct="1">
              <a:lnSpc>
                <a:spcPct val="70000"/>
              </a:lnSpc>
              <a:spcBef>
                <a:spcPts val="1320"/>
              </a:spcBef>
              <a:buNone/>
            </a:pPr>
            <a:r>
              <a:rPr lang="sv-SE" altLang="hu-HU" sz="2200" b="0" dirty="0">
                <a:latin typeface="+mn-lt"/>
              </a:rPr>
              <a:t>      </a:t>
            </a:r>
            <a:r>
              <a:rPr lang="sv-SE" altLang="hu-HU" sz="2200" b="0" dirty="0" smtClean="0">
                <a:latin typeface="+mn-lt"/>
              </a:rPr>
              <a:t>13/64 </a:t>
            </a:r>
            <a:r>
              <a:rPr lang="sv-SE" altLang="hu-HU" sz="2200" b="0" dirty="0">
                <a:latin typeface="+mn-lt"/>
              </a:rPr>
              <a:t>* Gini([11+, 2-])</a:t>
            </a:r>
          </a:p>
          <a:p>
            <a:pPr eaLnBrk="1" hangingPunct="1">
              <a:lnSpc>
                <a:spcPct val="70000"/>
              </a:lnSpc>
              <a:spcBef>
                <a:spcPts val="1320"/>
              </a:spcBef>
              <a:buNone/>
            </a:pPr>
            <a:r>
              <a:rPr lang="sv-SE" altLang="hu-HU" sz="2200" b="0" dirty="0">
                <a:latin typeface="+mn-lt"/>
              </a:rPr>
              <a:t>       = </a:t>
            </a:r>
            <a:r>
              <a:rPr lang="sv-SE" altLang="hu-HU" sz="2200" b="0" dirty="0" smtClean="0">
                <a:latin typeface="+mn-lt"/>
              </a:rPr>
              <a:t>0,42</a:t>
            </a:r>
            <a:endParaRPr lang="en-US" altLang="hu-HU" sz="2200" b="0" dirty="0">
              <a:latin typeface="+mn-lt"/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262407" y="3908579"/>
            <a:ext cx="3868739" cy="2040701"/>
            <a:chOff x="3192" y="2880"/>
            <a:chExt cx="2437" cy="1135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3806" y="3091"/>
              <a:ext cx="47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4439" y="3091"/>
              <a:ext cx="435" cy="6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hu-HU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23" y="2880"/>
              <a:ext cx="536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A</a:t>
              </a:r>
              <a:r>
                <a:rPr lang="hu-HU" altLang="hu-HU" sz="2400" b="0" baseline="-2500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1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=?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727" y="3372"/>
              <a:ext cx="491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True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518" y="3372"/>
              <a:ext cx="544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hu-HU" sz="2400" b="0" dirty="0" err="1" smtClean="0">
                  <a:solidFill>
                    <a:schemeClr val="tx1"/>
                  </a:solidFill>
                  <a:latin typeface="Tahoma" panose="020B0604030504040204" pitchFamily="34" charset="0"/>
                </a:rPr>
                <a:t>False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3408" y="3744"/>
              <a:ext cx="915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[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21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+, 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5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-]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4714" y="3758"/>
              <a:ext cx="915" cy="2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[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8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+, </a:t>
              </a:r>
              <a:r>
                <a:rPr lang="hu-HU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30</a:t>
              </a: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-]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3192" y="2880"/>
              <a:ext cx="95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u-HU" sz="2400" b="0" dirty="0" smtClean="0">
                  <a:solidFill>
                    <a:schemeClr val="tx1"/>
                  </a:solidFill>
                  <a:latin typeface="Tahoma" panose="020B0604030504040204" pitchFamily="34" charset="0"/>
                </a:rPr>
                <a:t>[29+,35-]</a:t>
              </a:r>
              <a:endParaRPr lang="en-US" altLang="hu-HU" sz="2400" b="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99456" y="1052736"/>
            <a:ext cx="3959738" cy="29411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sv-SE" altLang="hu-HU" sz="2200" b="0" dirty="0" smtClean="0">
                <a:latin typeface="+mn-lt"/>
              </a:rPr>
              <a:t>Gini([</a:t>
            </a:r>
            <a:r>
              <a:rPr lang="sv-SE" altLang="hu-HU" sz="2200" b="0" dirty="0">
                <a:latin typeface="+mn-lt"/>
              </a:rPr>
              <a:t>21+,5-]) </a:t>
            </a:r>
            <a:r>
              <a:rPr lang="sv-SE" altLang="hu-HU" sz="2200" b="0" dirty="0" smtClean="0">
                <a:latin typeface="+mn-lt"/>
              </a:rPr>
              <a:t>=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v-SE" altLang="hu-HU" sz="2200" b="0" dirty="0" smtClean="0">
                <a:latin typeface="+mn-lt"/>
              </a:rPr>
              <a:t>= 1 - ((21/26)</a:t>
            </a:r>
            <a:r>
              <a:rPr lang="sv-SE" altLang="hu-HU" sz="2200" b="0" baseline="30000" dirty="0" smtClean="0">
                <a:latin typeface="+mn-lt"/>
              </a:rPr>
              <a:t>2 </a:t>
            </a:r>
            <a:r>
              <a:rPr lang="sv-SE" altLang="hu-HU" sz="2200" b="0" dirty="0" smtClean="0">
                <a:latin typeface="+mn-lt"/>
              </a:rPr>
              <a:t>+(5/26)</a:t>
            </a:r>
            <a:r>
              <a:rPr lang="sv-SE" altLang="hu-HU" sz="2200" b="0" baseline="30000" dirty="0" smtClean="0">
                <a:latin typeface="+mn-lt"/>
              </a:rPr>
              <a:t>2</a:t>
            </a:r>
            <a:r>
              <a:rPr lang="sv-SE" altLang="hu-HU" sz="2200" b="0" dirty="0" smtClean="0">
                <a:latin typeface="+mn-lt"/>
              </a:rPr>
              <a:t>) = 0,31</a:t>
            </a:r>
            <a:endParaRPr lang="sv-SE" altLang="hu-HU" sz="2200" b="0" baseline="30000" dirty="0">
              <a:latin typeface="+mn-lt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v-SE" altLang="hu-HU" sz="2200" b="0" dirty="0">
                <a:latin typeface="+mn-lt"/>
              </a:rPr>
              <a:t>Gini</a:t>
            </a:r>
            <a:r>
              <a:rPr lang="sv-SE" altLang="hu-HU" sz="2200" b="0" dirty="0" smtClean="0">
                <a:latin typeface="+mn-lt"/>
              </a:rPr>
              <a:t>([</a:t>
            </a:r>
            <a:r>
              <a:rPr lang="sv-SE" altLang="hu-HU" sz="2200" b="0" dirty="0">
                <a:latin typeface="+mn-lt"/>
              </a:rPr>
              <a:t>8</a:t>
            </a:r>
            <a:r>
              <a:rPr lang="sv-SE" altLang="hu-HU" sz="2200" b="0" dirty="0" smtClean="0">
                <a:latin typeface="+mn-lt"/>
              </a:rPr>
              <a:t>+,30-]) </a:t>
            </a:r>
            <a:r>
              <a:rPr lang="sv-SE" altLang="hu-HU" sz="2200" b="0" dirty="0">
                <a:latin typeface="+mn-lt"/>
              </a:rPr>
              <a:t>=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sv-SE" altLang="hu-HU" sz="2200" b="0" dirty="0">
                <a:latin typeface="+mn-lt"/>
              </a:rPr>
              <a:t>= 1 - </a:t>
            </a:r>
            <a:r>
              <a:rPr lang="sv-SE" altLang="hu-HU" sz="2200" b="0" dirty="0" smtClean="0">
                <a:latin typeface="+mn-lt"/>
              </a:rPr>
              <a:t>((8/38)</a:t>
            </a:r>
            <a:r>
              <a:rPr lang="sv-SE" altLang="hu-HU" sz="2200" b="0" baseline="30000" dirty="0" smtClean="0">
                <a:latin typeface="+mn-lt"/>
              </a:rPr>
              <a:t>2 </a:t>
            </a:r>
            <a:r>
              <a:rPr lang="sv-SE" altLang="hu-HU" sz="2200" b="0" dirty="0" smtClean="0">
                <a:latin typeface="+mn-lt"/>
              </a:rPr>
              <a:t>+(30/38)</a:t>
            </a:r>
            <a:r>
              <a:rPr lang="sv-SE" altLang="hu-HU" sz="2200" b="0" baseline="30000" dirty="0" smtClean="0">
                <a:latin typeface="+mn-lt"/>
              </a:rPr>
              <a:t>2</a:t>
            </a:r>
            <a:r>
              <a:rPr lang="sv-SE" altLang="hu-HU" sz="2200" b="0" dirty="0">
                <a:latin typeface="+mn-lt"/>
              </a:rPr>
              <a:t>) = </a:t>
            </a:r>
            <a:r>
              <a:rPr lang="sv-SE" altLang="hu-HU" sz="2200" b="0" dirty="0" smtClean="0">
                <a:latin typeface="+mn-lt"/>
              </a:rPr>
              <a:t>0,33</a:t>
            </a:r>
            <a:endParaRPr lang="sv-SE" altLang="hu-HU" sz="2200" b="0" baseline="30000" dirty="0"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sv-SE" altLang="hu-HU" sz="2200" b="0" dirty="0" smtClean="0">
                <a:latin typeface="+mn-lt"/>
              </a:rPr>
              <a:t>Weighted Impurity =</a:t>
            </a:r>
            <a:endParaRPr lang="sv-SE" altLang="hu-HU" sz="2200" b="0" dirty="0">
              <a:latin typeface="+mn-lt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sv-SE" altLang="hu-HU" sz="2200" b="0" dirty="0" smtClean="0">
                <a:latin typeface="+mn-lt"/>
              </a:rPr>
              <a:t>      26/64*Gini([</a:t>
            </a:r>
            <a:r>
              <a:rPr lang="sv-SE" altLang="hu-HU" sz="2200" b="0" dirty="0">
                <a:latin typeface="+mn-lt"/>
              </a:rPr>
              <a:t>21+,5-]) +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200" b="0" dirty="0">
                <a:latin typeface="+mn-lt"/>
              </a:rPr>
              <a:t>      </a:t>
            </a:r>
            <a:r>
              <a:rPr lang="sv-SE" altLang="hu-HU" sz="2200" b="0" dirty="0" smtClean="0">
                <a:latin typeface="+mn-lt"/>
              </a:rPr>
              <a:t>38/64*Gini([</a:t>
            </a:r>
            <a:r>
              <a:rPr lang="sv-SE" altLang="hu-HU" sz="2200" b="0" dirty="0">
                <a:latin typeface="+mn-lt"/>
              </a:rPr>
              <a:t>8+,30-])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sv-SE" altLang="hu-HU" sz="2200" b="0" dirty="0">
                <a:latin typeface="+mn-lt"/>
              </a:rPr>
              <a:t>    </a:t>
            </a:r>
            <a:r>
              <a:rPr lang="sv-SE" altLang="hu-HU" sz="2200" b="0" dirty="0" smtClean="0">
                <a:latin typeface="+mn-lt"/>
              </a:rPr>
              <a:t>= </a:t>
            </a:r>
            <a:r>
              <a:rPr lang="sv-SE" altLang="hu-HU" sz="2200" dirty="0" smtClean="0">
                <a:latin typeface="+mn-lt"/>
              </a:rPr>
              <a:t>0,32 </a:t>
            </a:r>
            <a:r>
              <a:rPr lang="sv-SE" altLang="hu-HU" sz="2200" dirty="0" smtClean="0">
                <a:latin typeface="+mn-lt"/>
                <a:sym typeface="Wingdings" panose="05000000000000000000" pitchFamily="2" charset="2"/>
              </a:rPr>
              <a:t> </a:t>
            </a:r>
            <a:r>
              <a:rPr lang="sv-SE" altLang="hu-HU" sz="2200" dirty="0" smtClean="0">
                <a:latin typeface="+mn-lt"/>
                <a:sym typeface="Wingdings" panose="05000000000000000000" pitchFamily="2" charset="2"/>
              </a:rPr>
              <a:t>less!</a:t>
            </a:r>
            <a:endParaRPr lang="sv-SE" altLang="hu-H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33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Regression trees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5846440" cy="4525963"/>
          </a:xfrm>
        </p:spPr>
        <p:txBody>
          <a:bodyPr/>
          <a:lstStyle/>
          <a:p>
            <a:r>
              <a:rPr lang="en-US" sz="2800" dirty="0" smtClean="0"/>
              <a:t>Can we use </a:t>
            </a:r>
            <a:r>
              <a:rPr lang="en-US" sz="2800" dirty="0"/>
              <a:t>decision trees for </a:t>
            </a:r>
            <a:r>
              <a:rPr lang="en-US" sz="2800" dirty="0" smtClean="0"/>
              <a:t>regression?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hat </a:t>
            </a:r>
            <a:r>
              <a:rPr lang="en-US" sz="2400" dirty="0"/>
              <a:t>is, when the target labels are not classes, but numeric </a:t>
            </a:r>
            <a:r>
              <a:rPr lang="en-US" sz="2400" dirty="0" smtClean="0"/>
              <a:t>values</a:t>
            </a:r>
          </a:p>
          <a:p>
            <a:pPr lvl="1"/>
            <a:r>
              <a:rPr lang="en-US" sz="2400" dirty="0" smtClean="0"/>
              <a:t>Yes, we can, but with modifications</a:t>
            </a:r>
            <a:endParaRPr lang="en-US" sz="2400" dirty="0"/>
          </a:p>
          <a:p>
            <a:r>
              <a:rPr lang="en-US" sz="2800" dirty="0" smtClean="0"/>
              <a:t>The largest modification: leaf nodes will return the average value of all instances </a:t>
            </a:r>
            <a:r>
              <a:rPr lang="en-US" sz="2800" dirty="0" smtClean="0"/>
              <a:t>in this leaf</a:t>
            </a:r>
            <a:endParaRPr lang="hu-HU" sz="2800" dirty="0" smtClean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as we do not have class labels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657" y="2744296"/>
            <a:ext cx="4429743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89" y="4653136"/>
            <a:ext cx="530722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Regression trees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286600" cy="4525963"/>
          </a:xfrm>
        </p:spPr>
        <p:txBody>
          <a:bodyPr/>
          <a:lstStyle/>
          <a:p>
            <a:r>
              <a:rPr lang="en-US" sz="2800" dirty="0" smtClean="0"/>
              <a:t>Tree building </a:t>
            </a:r>
            <a:r>
              <a:rPr lang="hu-HU" sz="2800" dirty="0" smtClean="0"/>
              <a:t>(</a:t>
            </a:r>
            <a:r>
              <a:rPr lang="en-US" sz="2800" dirty="0" smtClean="0"/>
              <a:t>subset creation</a:t>
            </a:r>
            <a:r>
              <a:rPr lang="hu-HU" sz="2800" dirty="0" smtClean="0"/>
              <a:t>) </a:t>
            </a:r>
            <a:r>
              <a:rPr lang="en-US" sz="2800" dirty="0" smtClean="0"/>
              <a:t>strategy:</a:t>
            </a:r>
            <a:endParaRPr lang="hu-HU" sz="2800" dirty="0"/>
          </a:p>
          <a:p>
            <a:pPr lvl="1"/>
            <a:r>
              <a:rPr lang="en-US" sz="2400" dirty="0"/>
              <a:t>We minimize the variance of the values within each </a:t>
            </a:r>
            <a:r>
              <a:rPr lang="en-US" sz="2400" dirty="0" smtClean="0"/>
              <a:t>subset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hu-HU" sz="2400" dirty="0"/>
          </a:p>
          <a:p>
            <a:r>
              <a:rPr lang="en-US" sz="2800" dirty="0" smtClean="0"/>
              <a:t>Splitting criterion</a:t>
            </a:r>
            <a:r>
              <a:rPr lang="hu-HU" sz="2800" dirty="0" smtClean="0"/>
              <a:t>:</a:t>
            </a:r>
            <a:endParaRPr lang="hu-HU" sz="2800" dirty="0" smtClean="0"/>
          </a:p>
          <a:p>
            <a:pPr lvl="1"/>
            <a:r>
              <a:rPr lang="hu-HU" sz="2400" dirty="0" smtClean="0"/>
              <a:t>Standard </a:t>
            </a:r>
            <a:r>
              <a:rPr lang="hu-HU" sz="2400" dirty="0" err="1"/>
              <a:t>deviation</a:t>
            </a:r>
            <a:r>
              <a:rPr lang="hu-HU" sz="2400" dirty="0"/>
              <a:t> </a:t>
            </a:r>
            <a:r>
              <a:rPr lang="hu-HU" sz="2400" dirty="0" err="1" smtClean="0"/>
              <a:t>reduction</a:t>
            </a:r>
            <a:endParaRPr lang="en-US" sz="2400" dirty="0" smtClean="0"/>
          </a:p>
          <a:p>
            <a:pPr lvl="1"/>
            <a:r>
              <a:rPr lang="en-US" sz="2400" dirty="0" smtClean="0"/>
              <a:t>…as we still do not have class labels, which would allow us to calculate impurity</a:t>
            </a:r>
            <a:endParaRPr lang="en-U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440" y="1196752"/>
            <a:ext cx="3542184" cy="49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13" y="2564904"/>
            <a:ext cx="4750288" cy="356271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Regression trees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214592" cy="4525963"/>
          </a:xfrm>
        </p:spPr>
        <p:txBody>
          <a:bodyPr/>
          <a:lstStyle/>
          <a:p>
            <a:r>
              <a:rPr lang="en-US" sz="2800" dirty="0" smtClean="0"/>
              <a:t>Early stopping of tree building</a:t>
            </a:r>
            <a:endParaRPr lang="hu-HU" sz="2800" dirty="0" smtClean="0"/>
          </a:p>
          <a:p>
            <a:pPr lvl="1"/>
            <a:r>
              <a:rPr lang="en-US" sz="2400" dirty="0" smtClean="0"/>
              <a:t>We don’t want single points in each leaf</a:t>
            </a:r>
            <a:endParaRPr lang="hu-HU" sz="2400" dirty="0"/>
          </a:p>
          <a:p>
            <a:pPr lvl="1"/>
            <a:r>
              <a:rPr lang="en-US" sz="2400" dirty="0" smtClean="0"/>
              <a:t>We stop if the </a:t>
            </a:r>
            <a:r>
              <a:rPr lang="en-US" sz="2400" b="1" dirty="0" smtClean="0"/>
              <a:t>number of examples </a:t>
            </a:r>
            <a:r>
              <a:rPr lang="en-US" sz="2400" dirty="0" smtClean="0"/>
              <a:t>falls under a given threshold</a:t>
            </a:r>
          </a:p>
          <a:p>
            <a:pPr lvl="1"/>
            <a:r>
              <a:rPr lang="en-US" sz="2400" dirty="0"/>
              <a:t>We stop if the </a:t>
            </a:r>
            <a:r>
              <a:rPr lang="en-US" sz="2400" b="1" dirty="0" smtClean="0"/>
              <a:t>standard deviation </a:t>
            </a:r>
            <a:r>
              <a:rPr lang="en-US" sz="2400" dirty="0"/>
              <a:t>falls under a given </a:t>
            </a:r>
            <a:r>
              <a:rPr lang="en-US" sz="2400" dirty="0" smtClean="0"/>
              <a:t>threshold</a:t>
            </a:r>
            <a:endParaRPr lang="hu-HU" sz="2400" dirty="0"/>
          </a:p>
          <a:p>
            <a:r>
              <a:rPr lang="hu-HU" sz="2800" dirty="0" err="1"/>
              <a:t>Pruning</a:t>
            </a:r>
            <a:r>
              <a:rPr lang="hu-HU" sz="2800" dirty="0"/>
              <a:t>: </a:t>
            </a:r>
            <a:r>
              <a:rPr lang="en-US" sz="2800" dirty="0" smtClean="0"/>
              <a:t>with numeric error measures</a:t>
            </a:r>
            <a:r>
              <a:rPr lang="hu-HU" sz="2800" dirty="0" smtClean="0"/>
              <a:t>, </a:t>
            </a:r>
            <a:r>
              <a:rPr lang="en-US" sz="2800" dirty="0" smtClean="0"/>
              <a:t>such as </a:t>
            </a:r>
            <a:r>
              <a:rPr lang="hu-HU" sz="2800" dirty="0" err="1" smtClean="0"/>
              <a:t>mean</a:t>
            </a:r>
            <a:r>
              <a:rPr lang="hu-HU" sz="2800" dirty="0" smtClean="0"/>
              <a:t> </a:t>
            </a:r>
            <a:r>
              <a:rPr lang="hu-HU" sz="2800" dirty="0" err="1"/>
              <a:t>squared</a:t>
            </a:r>
            <a:r>
              <a:rPr lang="hu-HU" sz="2800" dirty="0"/>
              <a:t> </a:t>
            </a:r>
            <a:r>
              <a:rPr lang="hu-HU" sz="2800" dirty="0" err="1" smtClean="0"/>
              <a:t>error</a:t>
            </a:r>
            <a:r>
              <a:rPr lang="hu-HU" sz="2800" dirty="0" smtClean="0"/>
              <a:t> (MSE)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40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Multivariate decision trees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 smtClean="0"/>
              <a:t>For </a:t>
            </a:r>
            <a:r>
              <a:rPr lang="en-US" sz="2800" dirty="0"/>
              <a:t>continuous features, </a:t>
            </a:r>
            <a:r>
              <a:rPr lang="en-US" sz="2800" dirty="0" smtClean="0"/>
              <a:t>decisions </a:t>
            </a:r>
            <a:r>
              <a:rPr lang="en-US" sz="2800" dirty="0"/>
              <a:t>based </a:t>
            </a:r>
            <a:r>
              <a:rPr lang="en-US" sz="2800" dirty="0" smtClean="0"/>
              <a:t>on one </a:t>
            </a:r>
            <a:r>
              <a:rPr lang="en-US" sz="2800" dirty="0"/>
              <a:t>attribute </a:t>
            </a:r>
            <a:r>
              <a:rPr lang="en-US" sz="2800" dirty="0" smtClean="0"/>
              <a:t>lead to </a:t>
            </a:r>
            <a:r>
              <a:rPr lang="en-US" sz="2800" dirty="0"/>
              <a:t>decision boundaries </a:t>
            </a:r>
            <a:r>
              <a:rPr lang="en-US" sz="2800" dirty="0" smtClean="0"/>
              <a:t>built </a:t>
            </a:r>
            <a:r>
              <a:rPr lang="en-US" sz="2800" dirty="0"/>
              <a:t>from lines parallel to the axes </a:t>
            </a:r>
            <a:r>
              <a:rPr lang="en-US" sz="2800" dirty="0" smtClean="0"/>
              <a:t>(green color)</a:t>
            </a:r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We could obtain a much smaller tree if we could create </a:t>
            </a:r>
            <a:r>
              <a:rPr lang="en-US" sz="2800" b="1" dirty="0" smtClean="0"/>
              <a:t>multivariate decisions</a:t>
            </a:r>
            <a:r>
              <a:rPr lang="en-US" sz="2800" dirty="0" smtClean="0"/>
              <a:t> in each node</a:t>
            </a:r>
            <a:endParaRPr lang="hu-HU" sz="2800" dirty="0" smtClean="0"/>
          </a:p>
          <a:p>
            <a:pPr lvl="1"/>
            <a:r>
              <a:rPr lang="en-US" sz="2400" dirty="0" smtClean="0"/>
              <a:t>These are the so-called multivariate decision trees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403028"/>
            <a:ext cx="7061151" cy="23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0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717031"/>
            <a:ext cx="4943872" cy="270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Multivariate decision trees</a:t>
            </a:r>
            <a:r>
              <a:rPr lang="hu-HU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decisions are formulated as weighted linear combinations of the attributes (see figure) </a:t>
            </a:r>
          </a:p>
          <a:p>
            <a:r>
              <a:rPr lang="en-US" sz="2800" dirty="0"/>
              <a:t>The decision surfaces are still built from lines, but not necessarily lines parallel with the axes</a:t>
            </a:r>
          </a:p>
          <a:p>
            <a:r>
              <a:rPr lang="en-US" sz="2800" dirty="0"/>
              <a:t>Unfortunately, the tree-building procedure becomes much more complicated</a:t>
            </a:r>
          </a:p>
          <a:p>
            <a:pPr lvl="1"/>
            <a:r>
              <a:rPr lang="en-US" sz="2400" dirty="0" smtClean="0"/>
              <a:t>We have to examine all possible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en-US" sz="2400" dirty="0" smtClean="0"/>
              <a:t>feature combinations</a:t>
            </a:r>
            <a:endParaRPr lang="hu-HU" sz="2400" dirty="0"/>
          </a:p>
          <a:p>
            <a:pPr lvl="1"/>
            <a:r>
              <a:rPr lang="en-US" sz="2400" dirty="0" smtClean="0"/>
              <a:t>For more details, see</a:t>
            </a:r>
            <a:r>
              <a:rPr lang="hu-HU" sz="2400" dirty="0" smtClean="0"/>
              <a:t>: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http</a:t>
            </a:r>
            <a:r>
              <a:rPr lang="hu-HU" sz="2400" dirty="0"/>
              <a:t>://</a:t>
            </a:r>
            <a:r>
              <a:rPr lang="hu-HU" sz="2400" dirty="0" smtClean="0"/>
              <a:t>legacydirs.umiacs.umd.edu</a:t>
            </a:r>
            <a:r>
              <a:rPr lang="hu-HU" sz="2400" dirty="0"/>
              <a:t>/~salzberg/</a:t>
            </a:r>
            <a:br>
              <a:rPr lang="hu-HU" sz="2400" dirty="0"/>
            </a:br>
            <a:r>
              <a:rPr lang="hu-HU" sz="2400" dirty="0" err="1"/>
              <a:t>docs</a:t>
            </a:r>
            <a:r>
              <a:rPr lang="hu-HU" sz="2400" dirty="0"/>
              <a:t>/</a:t>
            </a:r>
            <a:r>
              <a:rPr lang="hu-HU" sz="2400" dirty="0" err="1"/>
              <a:t>murthy</a:t>
            </a:r>
            <a:r>
              <a:rPr lang="hu-HU" sz="2400" dirty="0"/>
              <a:t>_</a:t>
            </a:r>
            <a:r>
              <a:rPr lang="hu-HU" sz="2400" dirty="0" err="1"/>
              <a:t>thesis</a:t>
            </a:r>
            <a:r>
              <a:rPr lang="hu-HU" sz="2400" dirty="0"/>
              <a:t>/</a:t>
            </a:r>
            <a:r>
              <a:rPr lang="hu-HU" sz="2400" dirty="0" err="1"/>
              <a:t>survey</a:t>
            </a:r>
            <a:r>
              <a:rPr lang="hu-HU" sz="2400" dirty="0"/>
              <a:t>/node11.html</a:t>
            </a:r>
          </a:p>
          <a:p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15696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Representation by </a:t>
            </a:r>
            <a:r>
              <a:rPr lang="hu-HU" altLang="hu-HU" dirty="0">
                <a:solidFill>
                  <a:schemeClr val="tx1"/>
                </a:solidFill>
              </a:rPr>
              <a:t>a </a:t>
            </a:r>
            <a:r>
              <a:rPr lang="hu-HU" altLang="hu-HU" dirty="0" err="1">
                <a:solidFill>
                  <a:schemeClr val="tx1"/>
                </a:solidFill>
              </a:rPr>
              <a:t>logical</a:t>
            </a:r>
            <a:r>
              <a:rPr lang="hu-HU" altLang="hu-HU" dirty="0">
                <a:solidFill>
                  <a:schemeClr val="tx1"/>
                </a:solidFill>
              </a:rPr>
              <a:t> formula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/>
              <a:t>We can represent each </a:t>
            </a:r>
            <a:r>
              <a:rPr lang="en-US" sz="2800" b="1" dirty="0"/>
              <a:t>Yes</a:t>
            </a:r>
            <a:r>
              <a:rPr lang="en-US" sz="2800" dirty="0"/>
              <a:t> row by a </a:t>
            </a:r>
            <a:r>
              <a:rPr lang="en-US" sz="2800" dirty="0" err="1"/>
              <a:t>conjuction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Outlook=Overcast)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(Humidity=High)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(Wind=Weak)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And we can connect these by </a:t>
            </a:r>
            <a:r>
              <a:rPr lang="en-US" sz="2800" dirty="0" err="1"/>
              <a:t>disjuctions</a:t>
            </a:r>
            <a:r>
              <a:rPr lang="hu-HU" sz="2800" dirty="0" smtClean="0"/>
              <a:t>:</a:t>
            </a:r>
            <a:endParaRPr lang="hu-HU" sz="2800" dirty="0"/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/>
              <a:t>If the table contains no contradicting examples, then the </a:t>
            </a:r>
            <a:r>
              <a:rPr lang="en-US" sz="2800" dirty="0" smtClean="0"/>
              <a:t>formula </a:t>
            </a:r>
            <a:r>
              <a:rPr lang="en-US" sz="2800" dirty="0"/>
              <a:t>is true for all positive examples, and negative for all negative </a:t>
            </a:r>
            <a:r>
              <a:rPr lang="en-US" sz="2800" dirty="0" smtClean="0"/>
              <a:t>ones 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it </a:t>
            </a:r>
            <a:r>
              <a:rPr lang="en-US" sz="2400" dirty="0"/>
              <a:t>is consistent with the training </a:t>
            </a:r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178768" y="2780928"/>
            <a:ext cx="10245824" cy="20005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Outlook=Overcast)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(Humidity=High)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(Wind=Weak)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Outlook=Rain)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Temperature=Cool)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Humidity=High)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Wind=Weak)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…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Representation by </a:t>
            </a:r>
            <a:r>
              <a:rPr lang="hu-HU" altLang="hu-HU" dirty="0">
                <a:solidFill>
                  <a:schemeClr val="tx1"/>
                </a:solidFill>
              </a:rPr>
              <a:t>a </a:t>
            </a:r>
            <a:r>
              <a:rPr lang="hu-HU" altLang="hu-HU" dirty="0" err="1">
                <a:solidFill>
                  <a:schemeClr val="tx1"/>
                </a:solidFill>
              </a:rPr>
              <a:t>logical</a:t>
            </a:r>
            <a:r>
              <a:rPr lang="hu-HU" altLang="hu-HU" dirty="0">
                <a:solidFill>
                  <a:schemeClr val="tx1"/>
                </a:solidFill>
              </a:rPr>
              <a:t> formula</a:t>
            </a:r>
            <a:r>
              <a:rPr lang="en-US" altLang="hu-HU" dirty="0" smtClean="0">
                <a:solidFill>
                  <a:schemeClr val="tx1"/>
                </a:solidFill>
              </a:rPr>
              <a:t> 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350496" cy="4525963"/>
          </a:xfrm>
        </p:spPr>
        <p:txBody>
          <a:bodyPr/>
          <a:lstStyle/>
          <a:p>
            <a:r>
              <a:rPr lang="en-US" sz="2800" dirty="0" smtClean="0"/>
              <a:t>So the formula is consistent with the training data</a:t>
            </a:r>
            <a:endParaRPr lang="hu-HU" sz="2800" dirty="0"/>
          </a:p>
          <a:p>
            <a:r>
              <a:rPr lang="en-US" sz="2800" dirty="0"/>
              <a:t>We also want the formula to be as small as possible, as this is our heuristics for good generalization</a:t>
            </a:r>
          </a:p>
          <a:p>
            <a:pPr lvl="1"/>
            <a:r>
              <a:rPr lang="en-US" sz="2400" dirty="0"/>
              <a:t>The same truth table may be represented by many logical </a:t>
            </a:r>
            <a:r>
              <a:rPr lang="en-US" sz="2400" dirty="0" smtClean="0"/>
              <a:t>formulas!</a:t>
            </a:r>
          </a:p>
          <a:p>
            <a:pPr lvl="1"/>
            <a:r>
              <a:rPr lang="en-US" sz="2400" dirty="0" smtClean="0"/>
              <a:t>How to find the (a) </a:t>
            </a:r>
            <a:r>
              <a:rPr lang="en-US" sz="2400" dirty="0"/>
              <a:t>smallest one</a:t>
            </a:r>
            <a:r>
              <a:rPr lang="en-US" sz="2400" dirty="0" smtClean="0"/>
              <a:t>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58" y="3284985"/>
            <a:ext cx="5108103" cy="25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/>
              <a:t>How can we reduce the size of a</a:t>
            </a:r>
            <a:r>
              <a:rPr lang="en-US" sz="2800" dirty="0" smtClean="0"/>
              <a:t> formula</a:t>
            </a:r>
            <a:r>
              <a:rPr lang="en-US" sz="2800" dirty="0"/>
              <a:t>?</a:t>
            </a:r>
          </a:p>
          <a:p>
            <a:r>
              <a:rPr lang="en-US" sz="2800" dirty="0"/>
              <a:t>We can remove unnecessary evaluations</a:t>
            </a:r>
            <a:r>
              <a:rPr lang="en-US" sz="2800" dirty="0" smtClean="0"/>
              <a:t>: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…is equivalent to</a:t>
            </a:r>
            <a:r>
              <a:rPr lang="hu-HU" sz="2800" dirty="0" smtClean="0"/>
              <a:t>:</a:t>
            </a:r>
          </a:p>
          <a:p>
            <a:pPr lvl="2"/>
            <a:endParaRPr lang="hu-HU" sz="2000" dirty="0" smtClean="0"/>
          </a:p>
          <a:p>
            <a:pPr lvl="2"/>
            <a:endParaRPr lang="hu-HU" sz="2000" dirty="0" smtClean="0"/>
          </a:p>
          <a:p>
            <a:pPr marL="0" lvl="1" indent="0">
              <a:buNone/>
            </a:pPr>
            <a:r>
              <a:rPr lang="hu-HU" sz="2400" dirty="0"/>
              <a:t> </a:t>
            </a:r>
            <a:r>
              <a:rPr lang="hu-HU" sz="2400" dirty="0" smtClean="0"/>
              <a:t>    (… </a:t>
            </a:r>
            <a:r>
              <a:rPr lang="hu-HU" sz="2400" dirty="0" err="1" smtClean="0"/>
              <a:t>if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Wind</a:t>
            </a:r>
            <a:r>
              <a:rPr lang="hu-HU" sz="2400" dirty="0" smtClean="0"/>
              <a:t> </a:t>
            </a:r>
            <a:r>
              <a:rPr lang="hu-HU" sz="2400" dirty="0" err="1" smtClean="0"/>
              <a:t>attribute</a:t>
            </a:r>
            <a:r>
              <a:rPr lang="hu-HU" sz="2400" dirty="0" smtClean="0"/>
              <a:t> has </a:t>
            </a:r>
            <a:r>
              <a:rPr lang="en-US" sz="2400" dirty="0" smtClean="0"/>
              <a:t>these two possible values</a:t>
            </a:r>
            <a:r>
              <a:rPr lang="hu-HU" sz="2400" dirty="0" smtClean="0"/>
              <a:t>…)</a:t>
            </a:r>
            <a:endParaRPr lang="hu-HU" sz="2400" dirty="0"/>
          </a:p>
          <a:p>
            <a:endParaRPr lang="hu-HU" sz="28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Reducing the logical formula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163452" y="2311690"/>
            <a:ext cx="9865096" cy="12618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Outlook=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(Humidity=High)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(Wind=Weak)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Outlook=Rain)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Humidity=High)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(Wind=Strong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99456" y="2420888"/>
            <a:ext cx="727280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199456" y="3168000"/>
            <a:ext cx="727280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199456" y="4294212"/>
            <a:ext cx="752109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(Outlook=Rain)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(Humidity=High)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319048" cy="4525963"/>
          </a:xfrm>
        </p:spPr>
        <p:txBody>
          <a:bodyPr/>
          <a:lstStyle/>
          <a:p>
            <a:r>
              <a:rPr lang="en-US" sz="2800" dirty="0"/>
              <a:t>How can we reduce the size of a formula?</a:t>
            </a:r>
          </a:p>
          <a:p>
            <a:r>
              <a:rPr lang="en-US" sz="2800" dirty="0" smtClean="0"/>
              <a:t>When </a:t>
            </a:r>
            <a:r>
              <a:rPr lang="en-US" sz="2800" dirty="0"/>
              <a:t>two or more rows contain the same sub-formula, we should avoid evaluating them two or more times: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hu-HU" sz="2800" dirty="0" smtClean="0"/>
          </a:p>
          <a:p>
            <a:r>
              <a:rPr lang="en-US" sz="2800" dirty="0"/>
              <a:t>The idea of joint evaluation leads to the </a:t>
            </a:r>
            <a:r>
              <a:rPr lang="en-US" sz="2800" b="1" dirty="0"/>
              <a:t>decision tree </a:t>
            </a:r>
            <a:r>
              <a:rPr lang="en-US" sz="2800" dirty="0" smtClean="0"/>
              <a:t>representation</a:t>
            </a:r>
          </a:p>
          <a:p>
            <a:pPr lvl="1"/>
            <a:r>
              <a:rPr lang="en-US" sz="2400" dirty="0" smtClean="0"/>
              <a:t>…so (so far) we have Yes/No (True/</a:t>
            </a:r>
            <a:r>
              <a:rPr lang="en-US" sz="2400" dirty="0" err="1" smtClean="0"/>
              <a:t>Fase</a:t>
            </a:r>
            <a:r>
              <a:rPr lang="en-US" sz="2400" dirty="0" smtClean="0"/>
              <a:t>) binary labels</a:t>
            </a:r>
            <a:endParaRPr lang="en-US" sz="2400" dirty="0"/>
          </a:p>
          <a:p>
            <a:endParaRPr lang="en-US" sz="2800" dirty="0"/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27448" y="2887196"/>
            <a:ext cx="9865096" cy="12618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Outlook=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(Humidity=High)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(Wind=Weak)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Outlook=Rain)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(Temperature=Hot)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(Humidity=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(Wind=Strong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Reducing the logical </a:t>
            </a:r>
            <a:r>
              <a:rPr lang="en-US" altLang="hu-HU" dirty="0" smtClean="0">
                <a:solidFill>
                  <a:schemeClr val="tx1"/>
                </a:solidFill>
              </a:rPr>
              <a:t>formula #2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199456" y="2996952"/>
            <a:ext cx="4680520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1199456" y="3736800"/>
            <a:ext cx="4680520" cy="360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7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04453"/>
            <a:ext cx="40005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Representation by a decision tree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en-US" sz="2800" dirty="0"/>
              <a:t>Each path from the root to a </a:t>
            </a:r>
            <a:r>
              <a:rPr lang="en-US" sz="2800" b="1" dirty="0" smtClean="0"/>
              <a:t>Yes</a:t>
            </a:r>
            <a:r>
              <a:rPr lang="en-US" sz="2800" dirty="0" smtClean="0"/>
              <a:t> </a:t>
            </a:r>
            <a:r>
              <a:rPr lang="en-US" sz="2800" dirty="0"/>
              <a:t>leaf</a:t>
            </a:r>
            <a:br>
              <a:rPr lang="en-US" sz="2800" dirty="0"/>
            </a:br>
            <a:r>
              <a:rPr lang="en-US" sz="2800" dirty="0"/>
              <a:t>corresponds to a </a:t>
            </a:r>
            <a:r>
              <a:rPr lang="en-US" sz="2800" i="1" dirty="0"/>
              <a:t>conjunction</a:t>
            </a:r>
          </a:p>
          <a:p>
            <a:r>
              <a:rPr lang="en-US" sz="2800" dirty="0"/>
              <a:t>The whole tree represents the </a:t>
            </a:r>
            <a:br>
              <a:rPr lang="en-US" sz="2800" dirty="0"/>
            </a:br>
            <a:r>
              <a:rPr lang="en-US" sz="2800" i="1" dirty="0"/>
              <a:t>disjunction </a:t>
            </a:r>
            <a:r>
              <a:rPr lang="en-US" sz="2800" dirty="0"/>
              <a:t>of these paths</a:t>
            </a:r>
          </a:p>
          <a:p>
            <a:r>
              <a:rPr lang="en-US" sz="2800" dirty="0"/>
              <a:t>So the above tree represents the </a:t>
            </a:r>
            <a:r>
              <a:rPr lang="en-US" sz="2800" dirty="0" smtClean="0"/>
              <a:t>formula</a:t>
            </a:r>
            <a:r>
              <a:rPr lang="en-US" sz="2800" dirty="0"/>
              <a:t>:</a:t>
            </a:r>
          </a:p>
          <a:p>
            <a:endParaRPr lang="hu-HU" sz="2800" dirty="0" smtClean="0"/>
          </a:p>
          <a:p>
            <a:endParaRPr lang="hu-HU" sz="2800" dirty="0"/>
          </a:p>
          <a:p>
            <a:endParaRPr lang="hu-HU" sz="2800" dirty="0"/>
          </a:p>
          <a:p>
            <a:r>
              <a:rPr lang="en-US" sz="2800" dirty="0" smtClean="0"/>
              <a:t>This formula is also </a:t>
            </a:r>
            <a:r>
              <a:rPr lang="en-US" sz="2800" b="1" dirty="0" smtClean="0"/>
              <a:t>consistent </a:t>
            </a:r>
            <a:r>
              <a:rPr lang="en-US" sz="2800" dirty="0" smtClean="0"/>
              <a:t>with the training examples</a:t>
            </a:r>
            <a:endParaRPr lang="hu-HU" sz="2800" dirty="0" smtClean="0"/>
          </a:p>
          <a:p>
            <a:pPr lvl="1"/>
            <a:r>
              <a:rPr lang="en-US" sz="2400" dirty="0" smtClean="0"/>
              <a:t>But it is </a:t>
            </a:r>
            <a:r>
              <a:rPr lang="en-US" sz="2400" b="1" dirty="0" smtClean="0"/>
              <a:t>much smaller</a:t>
            </a:r>
            <a:r>
              <a:rPr lang="en-US" sz="2400" dirty="0" smtClean="0"/>
              <a:t> than the disjunction of conjunctions created earlier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43472" y="3789040"/>
            <a:ext cx="576064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Outlook=Sunny)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(Humidity=Normal))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((Outlook=Overcast))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((Outlook=Rain)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(Wind=Weak))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45962</TotalTime>
  <Words>3095</Words>
  <Application>Microsoft Office PowerPoint</Application>
  <PresentationFormat>Szélesvásznú</PresentationFormat>
  <Paragraphs>363</Paragraphs>
  <Slides>46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46</vt:i4>
      </vt:variant>
    </vt:vector>
  </HeadingPairs>
  <TitlesOfParts>
    <vt:vector size="54" baseType="lpstr">
      <vt:lpstr>Arial</vt:lpstr>
      <vt:lpstr>Tahoma</vt:lpstr>
      <vt:lpstr>Times New Roman</vt:lpstr>
      <vt:lpstr>Wingdings</vt:lpstr>
      <vt:lpstr>Alapértelmezett terv</vt:lpstr>
      <vt:lpstr>Equation</vt:lpstr>
      <vt:lpstr>Microsoft Equation 3.0</vt:lpstr>
      <vt:lpstr>SmartDraw.2</vt:lpstr>
      <vt:lpstr>Decision trees</vt:lpstr>
      <vt:lpstr>Decision trees</vt:lpstr>
      <vt:lpstr>Decision trees #2</vt:lpstr>
      <vt:lpstr>Example task</vt:lpstr>
      <vt:lpstr>Representation by a logical formula</vt:lpstr>
      <vt:lpstr>Representation by a logical formula #2</vt:lpstr>
      <vt:lpstr>Reducing the logical formula</vt:lpstr>
      <vt:lpstr>Reducing the logical formula #2</vt:lpstr>
      <vt:lpstr>Representation by a decision tree</vt:lpstr>
      <vt:lpstr>Construction of decision trees from data</vt:lpstr>
      <vt:lpstr>Construction of decision trees from data #2</vt:lpstr>
      <vt:lpstr>The ID3 algorithm</vt:lpstr>
      <vt:lpstr>The ID3 algorithm – summary</vt:lpstr>
      <vt:lpstr>Stopping conditions</vt:lpstr>
      <vt:lpstr>How to select the attribute for a node?</vt:lpstr>
      <vt:lpstr>How to select the attribute for a node? #2</vt:lpstr>
      <vt:lpstr>Selecting attribute by using entropy</vt:lpstr>
      <vt:lpstr>Entropy (for two classes)</vt:lpstr>
      <vt:lpstr>Information Gain</vt:lpstr>
      <vt:lpstr>Example for information gain</vt:lpstr>
      <vt:lpstr>Example for information gain #2</vt:lpstr>
      <vt:lpstr>Main properties of ID3</vt:lpstr>
      <vt:lpstr>Main properties of ID3 #2</vt:lpstr>
      <vt:lpstr>The pruning of decision trees</vt:lpstr>
      <vt:lpstr>Overfitting example</vt:lpstr>
      <vt:lpstr>Pruning of decision trees</vt:lpstr>
      <vt:lpstr>Pruning of decision trees #2</vt:lpstr>
      <vt:lpstr>Pruning example</vt:lpstr>
      <vt:lpstr>Extensions of decision trees</vt:lpstr>
      <vt:lpstr>Extension to more classes</vt:lpstr>
      <vt:lpstr>Extension to probability estimation</vt:lpstr>
      <vt:lpstr>Extension to continuous attributes</vt:lpstr>
      <vt:lpstr>Extension to continuous attributes #2</vt:lpstr>
      <vt:lpstr>Extension to continuous attributes #3</vt:lpstr>
      <vt:lpstr>Extension to missing attributes</vt:lpstr>
      <vt:lpstr>Extension to missing attributes #2</vt:lpstr>
      <vt:lpstr>Refining the information gain function</vt:lpstr>
      <vt:lpstr>Classification and regression trees (CART)</vt:lpstr>
      <vt:lpstr>Classification and regression trees (CART)</vt:lpstr>
      <vt:lpstr>Gini impurity</vt:lpstr>
      <vt:lpstr>Example for Gini Impurity (NOT gain!)</vt:lpstr>
      <vt:lpstr>Regression trees</vt:lpstr>
      <vt:lpstr>Regression trees #2</vt:lpstr>
      <vt:lpstr>Regression trees #3</vt:lpstr>
      <vt:lpstr>Multivariate decision trees</vt:lpstr>
      <vt:lpstr>Multivariate decision trees #2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1623</cp:revision>
  <cp:lastPrinted>2022-01-27T10:06:07Z</cp:lastPrinted>
  <dcterms:created xsi:type="dcterms:W3CDTF">2008-09-10T10:17:38Z</dcterms:created>
  <dcterms:modified xsi:type="dcterms:W3CDTF">2023-03-30T15:20:15Z</dcterms:modified>
</cp:coreProperties>
</file>